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1" r:id="rId3"/>
    <p:sldId id="257" r:id="rId4"/>
    <p:sldId id="258" r:id="rId5"/>
    <p:sldId id="259" r:id="rId6"/>
    <p:sldId id="260" r:id="rId7"/>
    <p:sldId id="271" r:id="rId8"/>
    <p:sldId id="270" r:id="rId9"/>
    <p:sldId id="269" r:id="rId10"/>
    <p:sldId id="268" r:id="rId11"/>
    <p:sldId id="267" r:id="rId12"/>
    <p:sldId id="266" r:id="rId13"/>
    <p:sldId id="262" r:id="rId14"/>
    <p:sldId id="265" r:id="rId15"/>
    <p:sldId id="274" r:id="rId16"/>
    <p:sldId id="273" r:id="rId17"/>
    <p:sldId id="264" r:id="rId18"/>
    <p:sldId id="272" r:id="rId19"/>
    <p:sldId id="279" r:id="rId20"/>
    <p:sldId id="278" r:id="rId21"/>
    <p:sldId id="277" r:id="rId22"/>
    <p:sldId id="276" r:id="rId23"/>
    <p:sldId id="275" r:id="rId24"/>
    <p:sldId id="281" r:id="rId25"/>
    <p:sldId id="282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5" d="100"/>
          <a:sy n="95" d="100"/>
        </p:scale>
        <p:origin x="-125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0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layout/>
      <c:overlay val="0"/>
      <c:txPr>
        <a:bodyPr rot="0" vert="horz"/>
        <a:lstStyle/>
        <a:p>
          <a:pPr>
            <a:defRPr/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СЕНТЯБРЬ 2024 ГОД</c:v>
                </c:pt>
              </c:strCache>
            </c:strRef>
          </c:tx>
          <c:dPt>
            <c:idx val="0"/>
            <c:bubble3D val="0"/>
          </c:dPt>
          <c:dPt>
            <c:idx val="1"/>
            <c:bubble3D val="0"/>
          </c:dPt>
          <c:dPt>
            <c:idx val="2"/>
            <c:bubble3D val="0"/>
          </c:dPt>
          <c:dLbls>
            <c:txPr>
              <a:bodyPr rot="0" vert="horz"/>
              <a:lstStyle/>
              <a:p>
                <a:pPr>
                  <a:defRPr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Лист1!$A$2:$A$4</c:f>
              <c:strCache>
                <c:ptCount val="3"/>
                <c:pt idx="0">
                  <c:v>ВЫСОКИЙ</c:v>
                </c:pt>
                <c:pt idx="1">
                  <c:v>ДОСТАТОЧНЫЙ</c:v>
                </c:pt>
                <c:pt idx="2">
                  <c:v>НИЗКИЙ</c:v>
                </c:pt>
              </c:strCache>
            </c:strRef>
          </c:cat>
          <c:val>
            <c:numRef>
              <c:f>Лист1!$B$2:$B$4</c:f>
              <c:numCache>
                <c:formatCode>0.00%</c:formatCode>
                <c:ptCount val="3"/>
                <c:pt idx="0">
                  <c:v>0.27100000000000002</c:v>
                </c:pt>
                <c:pt idx="1">
                  <c:v>0.64500000000000002</c:v>
                </c:pt>
                <c:pt idx="2">
                  <c:v>8.4000000000000005E-2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b"/>
      <c:layout/>
      <c:overlay val="0"/>
      <c:txPr>
        <a:bodyPr rot="0" vert="horz"/>
        <a:lstStyle/>
        <a:p>
          <a:pPr>
            <a:defRPr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itchFamily="18" charset="0"/>
              <a:ea typeface="+mn-ea"/>
              <a:cs typeface="Times New Roman" pitchFamily="18" charset="0"/>
            </a:defRPr>
          </a:pPr>
          <a:endParaRPr lang="ru-RU"/>
        </a:p>
      </c:txPr>
    </c:title>
    <c:autoTitleDeleted val="0"/>
    <c:view3D>
      <c:rotX val="30"/>
      <c:rotY val="0"/>
      <c:depthPercent val="100"/>
      <c:rAngAx val="0"/>
      <c:perspective val="3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Результаты диагностики на конец учебного года</c:v>
                </c:pt>
              </c:strCache>
            </c:strRef>
          </c:tx>
          <c:dPt>
            <c:idx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25400">
                <a:solidFill>
                  <a:schemeClr val="accent6">
                    <a:lumMod val="60000"/>
                    <a:lumOff val="40000"/>
                  </a:schemeClr>
                </a:solidFill>
              </a:ln>
              <a:effectLst/>
              <a:sp3d contourW="25400">
                <a:contourClr>
                  <a:schemeClr val="accent6">
                    <a:lumMod val="60000"/>
                    <a:lumOff val="40000"/>
                  </a:schemeClr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CB30-4CC6-8FEC-B69CB9AE66E5}"/>
              </c:ext>
            </c:extLst>
          </c:dPt>
          <c:dPt>
            <c:idx val="1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25400">
                <a:solidFill>
                  <a:schemeClr val="accent2">
                    <a:lumMod val="60000"/>
                    <a:lumOff val="40000"/>
                  </a:schemeClr>
                </a:solidFill>
              </a:ln>
              <a:effectLst/>
              <a:sp3d contourW="25400">
                <a:contourClr>
                  <a:schemeClr val="accent2">
                    <a:lumMod val="60000"/>
                    <a:lumOff val="40000"/>
                  </a:schemeClr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CB30-4CC6-8FEC-B69CB9AE66E5}"/>
              </c:ext>
            </c:extLst>
          </c:dPt>
          <c:dPt>
            <c:idx val="2"/>
            <c:bubble3D val="0"/>
            <c:spPr>
              <a:solidFill>
                <a:srgbClr val="9966FF"/>
              </a:solidFill>
              <a:ln w="25400">
                <a:solidFill>
                  <a:srgbClr val="9966FF"/>
                </a:solidFill>
              </a:ln>
              <a:effectLst/>
              <a:sp3d contourW="25400">
                <a:contourClr>
                  <a:srgbClr val="9966FF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CB30-4CC6-8FEC-B69CB9AE66E5}"/>
              </c:ext>
            </c:extLst>
          </c:dPt>
          <c:dPt>
            <c:idx val="3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 w="25400">
                <a:solidFill>
                  <a:schemeClr val="accent4">
                    <a:lumMod val="60000"/>
                    <a:lumOff val="40000"/>
                  </a:schemeClr>
                </a:solidFill>
              </a:ln>
              <a:effectLst/>
              <a:sp3d contourW="25400">
                <a:contourClr>
                  <a:schemeClr val="accent4">
                    <a:lumMod val="60000"/>
                    <a:lumOff val="40000"/>
                  </a:schemeClr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CB30-4CC6-8FEC-B69CB9AE66E5}"/>
              </c:ext>
            </c:extLst>
          </c:dPt>
          <c:dLbls>
            <c:dLbl>
              <c:idx val="0"/>
              <c:layout>
                <c:manualLayout>
                  <c:x val="-0.17824074074074073"/>
                  <c:y val="-3.1685726784151984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B30-4CC6-8FEC-B69CB9AE66E5}"/>
                </c:ext>
              </c:extLst>
            </c:dLbl>
            <c:dLbl>
              <c:idx val="1"/>
              <c:layout>
                <c:manualLayout>
                  <c:x val="0.16666666666666666"/>
                  <c:y val="-0.2023206474190726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Times New Roman" pitchFamily="18" charset="0"/>
                      <a:ea typeface="+mn-ea"/>
                      <a:cs typeface="Times New Roman" pitchFamily="18" charset="0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>
                    <c:manualLayout>
                      <c:w val="0.10770833333333334"/>
                      <c:h val="0.1149603174603174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CB30-4CC6-8FEC-B69CB9AE66E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pPr>
                <a:endParaRPr lang="ru-RU"/>
              </a:p>
            </c:txPr>
            <c:dLblPos val="in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N (норма)</c:v>
                </c:pt>
                <c:pt idx="1">
                  <c:v>ФНР</c:v>
                </c:pt>
                <c:pt idx="2">
                  <c:v>ФФНР</c:v>
                </c:pt>
                <c:pt idx="3">
                  <c:v>ОНР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0.51</c:v>
                </c:pt>
                <c:pt idx="1">
                  <c:v>0.26</c:v>
                </c:pt>
                <c:pt idx="2">
                  <c:v>0.17</c:v>
                </c:pt>
                <c:pt idx="3">
                  <c:v>0.06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CB30-4CC6-8FEC-B69CB9AE66E5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itchFamily="18" charset="0"/>
              <a:ea typeface="+mn-ea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/>
              <a:t>МАЙ 2025 ГОД</a:t>
            </a:r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МАЙ 2025 г.</c:v>
                </c:pt>
              </c:strCache>
            </c:strRef>
          </c:tx>
          <c:dLbls>
            <c:dLbl>
              <c:idx val="0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9.0301804543758708E-3"/>
                  <c:y val="2.02077269524188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Лист1!$A$2:$A$4</c:f>
              <c:strCache>
                <c:ptCount val="3"/>
                <c:pt idx="0">
                  <c:v>ВЫСОКИЙ</c:v>
                </c:pt>
                <c:pt idx="1">
                  <c:v>ДОСТАТОЧНЫЙ</c:v>
                </c:pt>
                <c:pt idx="2">
                  <c:v>НИЗКИЙ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55.3</c:v>
                </c:pt>
                <c:pt idx="1">
                  <c:v>43.3</c:v>
                </c:pt>
                <c:pt idx="2">
                  <c:v>1.4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legend>
      <c:legendPos val="r"/>
      <c:layout/>
      <c:overlay val="0"/>
      <c:txPr>
        <a:bodyPr/>
        <a:lstStyle/>
        <a:p>
          <a:pPr>
            <a:defRPr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txPr>
        <a:bodyPr/>
        <a:lstStyle/>
        <a:p>
          <a:pPr>
            <a:defRPr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Речевое развитие</c:v>
                </c:pt>
              </c:strCache>
            </c:strRef>
          </c:tx>
          <c:dLbls>
            <c:txPr>
              <a:bodyPr/>
              <a:lstStyle/>
              <a:p>
                <a:pPr>
                  <a:defRPr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Лист1!$A$2:$A$4</c:f>
              <c:strCache>
                <c:ptCount val="3"/>
                <c:pt idx="0">
                  <c:v>Высокий</c:v>
                </c:pt>
                <c:pt idx="1">
                  <c:v>Средний</c:v>
                </c:pt>
                <c:pt idx="2">
                  <c:v>Низкий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56.2</c:v>
                </c:pt>
                <c:pt idx="1">
                  <c:v>29.5</c:v>
                </c:pt>
                <c:pt idx="2">
                  <c:v>14.3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  <c:txPr>
        <a:bodyPr/>
        <a:lstStyle/>
        <a:p>
          <a:pPr>
            <a:defRPr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/>
              <a:t>2024-2025 уч. </a:t>
            </a:r>
            <a:r>
              <a:rPr lang="ru-RU" dirty="0" smtClean="0"/>
              <a:t>год</a:t>
            </a:r>
            <a:endParaRPr lang="ru-RU" dirty="0"/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2024-2025 уч. Год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Муниципальный уровень</c:v>
                </c:pt>
                <c:pt idx="1">
                  <c:v>Региональный уровень</c:v>
                </c:pt>
                <c:pt idx="2">
                  <c:v>Всероссийский уровень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0.22</c:v>
                </c:pt>
                <c:pt idx="1">
                  <c:v>0.14000000000000001</c:v>
                </c:pt>
                <c:pt idx="2">
                  <c:v>0.64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78930176"/>
        <c:axId val="278932864"/>
      </c:barChart>
      <c:catAx>
        <c:axId val="278930176"/>
        <c:scaling>
          <c:orientation val="minMax"/>
        </c:scaling>
        <c:delete val="0"/>
        <c:axPos val="b"/>
        <c:majorTickMark val="out"/>
        <c:minorTickMark val="none"/>
        <c:tickLblPos val="nextTo"/>
        <c:crossAx val="278932864"/>
        <c:crosses val="autoZero"/>
        <c:auto val="1"/>
        <c:lblAlgn val="ctr"/>
        <c:lblOffset val="100"/>
        <c:noMultiLvlLbl val="0"/>
      </c:catAx>
      <c:valAx>
        <c:axId val="278932864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278930176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r>
              <a:rPr lang="ru-RU">
                <a:latin typeface="Times New Roman" pitchFamily="18" charset="0"/>
                <a:cs typeface="Times New Roman" pitchFamily="18" charset="0"/>
              </a:rPr>
              <a:t>УШГ,начало года подг.гр.№2</a:t>
            </a:r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уровень школьной готовности начало года подг.гр.№2</c:v>
                </c:pt>
              </c:strCache>
            </c:strRef>
          </c:tx>
          <c:dLbls>
            <c:txPr>
              <a:bodyPr/>
              <a:lstStyle/>
              <a:p>
                <a:pPr>
                  <a:defRPr sz="20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высокий</c:v>
                </c:pt>
                <c:pt idx="1">
                  <c:v>средний</c:v>
                </c:pt>
                <c:pt idx="2">
                  <c:v>низкий 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8</c:v>
                </c:pt>
                <c:pt idx="1">
                  <c:v>92</c:v>
                </c:pt>
                <c:pt idx="2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legend>
      <c:legendPos val="r"/>
      <c:layout/>
      <c:overlay val="0"/>
    </c:legend>
    <c:plotVisOnly val="1"/>
    <c:dispBlanksAs val="zero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r>
              <a:rPr lang="ru-RU">
                <a:latin typeface="Times New Roman" pitchFamily="18" charset="0"/>
                <a:cs typeface="Times New Roman" pitchFamily="18" charset="0"/>
              </a:rPr>
              <a:t>УШГ, конец года подг.гр.№2</a:t>
            </a:r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уровень школьной готовности конец года подг.гр.№2</c:v>
                </c:pt>
              </c:strCache>
            </c:strRef>
          </c:tx>
          <c:dLbls>
            <c:txPr>
              <a:bodyPr/>
              <a:lstStyle/>
              <a:p>
                <a:pPr>
                  <a:defRPr sz="20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Лист1!$A$2:$A$3</c:f>
              <c:strCache>
                <c:ptCount val="2"/>
                <c:pt idx="0">
                  <c:v>высокий</c:v>
                </c:pt>
                <c:pt idx="1">
                  <c:v>средний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legend>
      <c:legendPos val="r"/>
      <c:layout/>
      <c:overlay val="0"/>
    </c:legend>
    <c:plotVisOnly val="1"/>
    <c:dispBlanksAs val="zero"/>
    <c:showDLblsOverMax val="0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r>
              <a:rPr lang="ru-RU">
                <a:latin typeface="Times New Roman" pitchFamily="18" charset="0"/>
                <a:cs typeface="Times New Roman" pitchFamily="18" charset="0"/>
              </a:rPr>
              <a:t>УШГ,начало года подг.гр.№3</a:t>
            </a:r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уровень школьной готовности начало года подг.гр.№2</c:v>
                </c:pt>
              </c:strCache>
            </c:strRef>
          </c:tx>
          <c:dLbls>
            <c:txPr>
              <a:bodyPr/>
              <a:lstStyle/>
              <a:p>
                <a:pPr>
                  <a:defRPr sz="18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высокий</c:v>
                </c:pt>
                <c:pt idx="1">
                  <c:v>средний</c:v>
                </c:pt>
                <c:pt idx="2">
                  <c:v>низкий </c:v>
                </c:pt>
                <c:pt idx="3">
                  <c:v>необследованный           1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13</c:v>
                </c:pt>
                <c:pt idx="1">
                  <c:v>83</c:v>
                </c:pt>
                <c:pt idx="2">
                  <c:v>0</c:v>
                </c:pt>
                <c:pt idx="3">
                  <c:v>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legend>
      <c:legendPos val="r"/>
      <c:layout/>
      <c:overlay val="0"/>
      <c:txPr>
        <a:bodyPr/>
        <a:lstStyle/>
        <a:p>
          <a:pPr>
            <a:defRPr sz="14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zero"/>
    <c:showDLblsOverMax val="0"/>
  </c:chart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/>
              <a:t>УШГ, конец года подг.гр.№3</a:t>
            </a:r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уровень школьной готовности конец года подг.гр.№2</c:v>
                </c:pt>
              </c:strCache>
            </c:strRef>
          </c:tx>
          <c:dLbls>
            <c:txPr>
              <a:bodyPr/>
              <a:lstStyle/>
              <a:p>
                <a:pPr>
                  <a:defRPr sz="20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Лист1!$A$2:$A$3</c:f>
              <c:strCache>
                <c:ptCount val="2"/>
                <c:pt idx="0">
                  <c:v>высокий</c:v>
                </c:pt>
                <c:pt idx="1">
                  <c:v>средний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48</c:v>
                </c:pt>
                <c:pt idx="1">
                  <c:v>52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legend>
      <c:legendPos val="r"/>
      <c:layout/>
      <c:overlay val="0"/>
      <c:txPr>
        <a:bodyPr/>
        <a:lstStyle/>
        <a:p>
          <a:pPr>
            <a:defRPr sz="14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zero"/>
    <c:showDLblsOverMax val="0"/>
  </c:chart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1015328334923291"/>
          <c:y val="4.422201540964717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itchFamily="18" charset="0"/>
              <a:ea typeface="+mn-ea"/>
              <a:cs typeface="Times New Roman" pitchFamily="18" charset="0"/>
            </a:defRPr>
          </a:pPr>
          <a:endParaRPr lang="ru-RU"/>
        </a:p>
      </c:txPr>
    </c:title>
    <c:autoTitleDeleted val="0"/>
    <c:view3D>
      <c:rotX val="30"/>
      <c:rotY val="0"/>
      <c:depthPercent val="100"/>
      <c:rAngAx val="0"/>
      <c:perspective val="3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4.7320089240878389E-2"/>
          <c:y val="0.15289442103389572"/>
          <c:w val="0.95267991075912162"/>
          <c:h val="0.75519994452810124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Результаты диагностики на начало учебного года</c:v>
                </c:pt>
              </c:strCache>
            </c:strRef>
          </c:tx>
          <c:dPt>
            <c:idx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25400">
                <a:solidFill>
                  <a:schemeClr val="accent6">
                    <a:lumMod val="60000"/>
                    <a:lumOff val="40000"/>
                  </a:schemeClr>
                </a:solidFill>
              </a:ln>
              <a:effectLst/>
              <a:sp3d contourW="25400">
                <a:contourClr>
                  <a:schemeClr val="accent6">
                    <a:lumMod val="60000"/>
                    <a:lumOff val="40000"/>
                  </a:schemeClr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1B5B-46D0-90B0-2A4F240A52CC}"/>
              </c:ext>
            </c:extLst>
          </c:dPt>
          <c:dPt>
            <c:idx val="1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25400">
                <a:solidFill>
                  <a:schemeClr val="accent2">
                    <a:lumMod val="60000"/>
                    <a:lumOff val="40000"/>
                  </a:schemeClr>
                </a:solidFill>
              </a:ln>
              <a:effectLst/>
              <a:sp3d contourW="25400">
                <a:contourClr>
                  <a:schemeClr val="accent2">
                    <a:lumMod val="60000"/>
                    <a:lumOff val="40000"/>
                  </a:schemeClr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1B5B-46D0-90B0-2A4F240A52CC}"/>
              </c:ext>
            </c:extLst>
          </c:dPt>
          <c:dPt>
            <c:idx val="2"/>
            <c:bubble3D val="0"/>
            <c:spPr>
              <a:solidFill>
                <a:srgbClr val="9966FF"/>
              </a:solidFill>
              <a:ln w="25400">
                <a:solidFill>
                  <a:srgbClr val="9966FF"/>
                </a:solidFill>
              </a:ln>
              <a:effectLst/>
              <a:sp3d contourW="25400">
                <a:contourClr>
                  <a:srgbClr val="9966FF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1B5B-46D0-90B0-2A4F240A52CC}"/>
              </c:ext>
            </c:extLst>
          </c:dPt>
          <c:dPt>
            <c:idx val="3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 w="25400">
                <a:solidFill>
                  <a:schemeClr val="accent4">
                    <a:lumMod val="60000"/>
                    <a:lumOff val="40000"/>
                  </a:schemeClr>
                </a:solidFill>
              </a:ln>
              <a:effectLst/>
              <a:sp3d contourW="25400">
                <a:contourClr>
                  <a:schemeClr val="accent4">
                    <a:lumMod val="60000"/>
                    <a:lumOff val="40000"/>
                  </a:schemeClr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1B5B-46D0-90B0-2A4F240A52CC}"/>
              </c:ext>
            </c:extLst>
          </c:dPt>
          <c:dLbls>
            <c:dLbl>
              <c:idx val="0"/>
              <c:layout>
                <c:manualLayout>
                  <c:x val="-0.10879629629629629"/>
                  <c:y val="0.10323490813648294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B5B-46D0-90B0-2A4F240A52CC}"/>
                </c:ext>
              </c:extLst>
            </c:dLbl>
            <c:dLbl>
              <c:idx val="1"/>
              <c:layout>
                <c:manualLayout>
                  <c:x val="-0.17592592592592601"/>
                  <c:y val="-0.2221619172603425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Times New Roman" pitchFamily="18" charset="0"/>
                      <a:ea typeface="+mn-ea"/>
                      <a:cs typeface="Times New Roman" pitchFamily="18" charset="0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>
                    <c:manualLayout>
                      <c:w val="0.10770833333333334"/>
                      <c:h val="0.1149603174603174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1B5B-46D0-90B0-2A4F240A52CC}"/>
                </c:ext>
              </c:extLst>
            </c:dLbl>
            <c:dLbl>
              <c:idx val="2"/>
              <c:layout>
                <c:manualLayout>
                  <c:x val="0.14038003062117235"/>
                  <c:y val="4.0061867266591604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B5B-46D0-90B0-2A4F240A52C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pPr>
                <a:endParaRPr lang="ru-RU"/>
              </a:p>
            </c:txPr>
            <c:dLblPos val="in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N (норма)</c:v>
                </c:pt>
                <c:pt idx="1">
                  <c:v>ФНР</c:v>
                </c:pt>
                <c:pt idx="2">
                  <c:v>ФФНР</c:v>
                </c:pt>
                <c:pt idx="3">
                  <c:v>ОНР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0.14000000000000001</c:v>
                </c:pt>
                <c:pt idx="1">
                  <c:v>0.46</c:v>
                </c:pt>
                <c:pt idx="2">
                  <c:v>0.34</c:v>
                </c:pt>
                <c:pt idx="3">
                  <c:v>0.06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1B5B-46D0-90B0-2A4F240A52CC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itchFamily="18" charset="0"/>
              <a:ea typeface="+mn-ea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28.05.2025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28.05.2025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28.05.2025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28.05.2025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g"/><Relationship Id="rId3" Type="http://schemas.openxmlformats.org/officeDocument/2006/relationships/image" Target="../media/image24.png"/><Relationship Id="rId7" Type="http://schemas.openxmlformats.org/officeDocument/2006/relationships/image" Target="../media/image2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jpg"/><Relationship Id="rId4" Type="http://schemas.openxmlformats.org/officeDocument/2006/relationships/image" Target="../media/image25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jpe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jpe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trafaret-decor.art/sites/default/files/2023-01/%D0%A4%D0%BE%D0%BD%20%D0%BF%D0%B5%D0%B4%D1%81%D0%BE%D0%B2%D0%B5%D1%82%20%282%2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57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55576" y="332656"/>
            <a:ext cx="777686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МУНИЦИПАЛЬНОЕ АВТОНОМНОЕ ОБЩЕОБРАЗОВАТЕЛЬНОЕ УЧРЕЖДЕНИЕ СРЕДНЯЯ ОБЩЕОБРАЗОВАТЕЛЬНАЯ ШКОЛА №2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пггт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СЕРЫШЕВО </a:t>
            </a:r>
          </a:p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Структурное подразделение детский сад №3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43608" y="1916832"/>
            <a:ext cx="770485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ПЕДАГОГИЧЕСКИЙ СОВЕТ №4</a:t>
            </a:r>
          </a:p>
          <a:p>
            <a:pPr algn="ctr"/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«ПОДВЕДЕНИЕ ИТОГОВ ВОСПИТАТЕЛЬНО - ОБРАЗОВАТЕЛЬНОЙ РАБОТЫ ЗА </a:t>
            </a:r>
          </a:p>
          <a:p>
            <a:pPr algn="ctr"/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2024 – 2025 учебный год»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1043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trafaret-decor.art/sites/default/files/2023-01/%D0%A4%D0%BE%D0%BD%20%D0%BF%D0%B5%D0%B4%D1%81%D0%BE%D0%B2%D0%B5%D1%82%20%282%2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57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19572" y="404664"/>
            <a:ext cx="7704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67544" y="303039"/>
            <a:ext cx="8064896" cy="4709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зучение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воспитанниками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Отечественной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истории</a:t>
            </a:r>
            <a:endParaRPr lang="ru-RU" sz="2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467544" y="773996"/>
            <a:ext cx="820891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Участие воспитанников в реализации Всероссийского проекта «80 звёзд – наша Победа»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МАОУ СОШ №2 структурное подразделение детский сад №3 единственное из образовательных организаций Амурской области вошедшие в данный проект .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Проект был успешно реализован в ДОО.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Участники проекта: группа №3 и №8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1" descr="C:\Users\Компьютер\Desktop\Год защитника Отечества\AnyConv.com__d39d6df4-6d3f-4e1d-aa1b-aa39b059357f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559278"/>
            <a:ext cx="2232248" cy="167418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5" descr="C:\Users\Компьютер\Desktop\Год защитника Отечества\Проект продолжение\c3a4fee3-0c69-4568-a887-7844042e127b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5768" y="3140968"/>
            <a:ext cx="3575884" cy="20002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C:\Users\Компьютер\Desktop\Год защитника Отечества\AnyConv.com__40885e39-f615-4043-8311-782f275f116e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916832"/>
            <a:ext cx="2573100" cy="19298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:\Users\Компьютер\Desktop\Год защитника Отечества\f020668a-ddfe-4bc2-a3c2-209cca45380a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620" y="4005064"/>
            <a:ext cx="2021476" cy="151705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9188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trafaret-decor.art/sites/default/files/2023-01/%D0%A4%D0%BE%D0%BD%20%D0%BF%D0%B5%D0%B4%D1%81%D0%BE%D0%B2%D0%B5%D1%82%20%282%2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725"/>
            <a:ext cx="9144000" cy="6957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043608" y="476672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043608" y="476672"/>
            <a:ext cx="7560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Физическое развитие детей посредством внедрения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здоровьесберегающих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технологий и организации разнообразных подвижных игр.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23003"/>
            <a:ext cx="1992313" cy="20365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9DE6157B-4FB5-42DF-9A58-E71023FE02B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1340768"/>
            <a:ext cx="3094881" cy="14289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0A0F9236-545A-4FE8-B8F9-F67C09B3BA8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26" t="13054" r="49239"/>
          <a:stretch/>
        </p:blipFill>
        <p:spPr>
          <a:xfrm>
            <a:off x="5652120" y="1196752"/>
            <a:ext cx="1769988" cy="20365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2108" y="1267015"/>
            <a:ext cx="1465580" cy="185991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7866581C-699D-4B66-955B-2EF9B6BF218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877" y="3233258"/>
            <a:ext cx="3195916" cy="14401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83C51073-CCE6-457B-B8A6-67B723295498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3" t="24256" r="10684" b="2166"/>
          <a:stretch/>
        </p:blipFill>
        <p:spPr>
          <a:xfrm>
            <a:off x="3707904" y="3356992"/>
            <a:ext cx="3600400" cy="17348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39230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trafaret-decor.art/sites/default/files/2023-01/%D0%A4%D0%BE%D0%BD%20%D0%BF%D0%B5%D0%B4%D1%81%D0%BE%D0%B2%D0%B5%D1%82%20%282%2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57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11560" y="476672"/>
            <a:ext cx="8064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Уровень усвоения образовательной программы воспитанниками структурного подразделения детский сад №3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3289095170"/>
              </p:ext>
            </p:extLst>
          </p:nvPr>
        </p:nvGraphicFramePr>
        <p:xfrm>
          <a:off x="395536" y="1123003"/>
          <a:ext cx="3854574" cy="26900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1225960159"/>
              </p:ext>
            </p:extLst>
          </p:nvPr>
        </p:nvGraphicFramePr>
        <p:xfrm>
          <a:off x="4211960" y="1700808"/>
          <a:ext cx="4392488" cy="30963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614776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trafaret-decor.art/sites/default/files/2023-01/%D0%A4%D0%BE%D0%BD%20%D0%BF%D0%B5%D0%B4%D1%81%D0%BE%D0%B2%D0%B5%D1%82%20%282%2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67" y="-1"/>
            <a:ext cx="9144000" cy="6957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55576" y="476672"/>
            <a:ext cx="7920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ОБРАЗОВАТЕЛЬНАЯ ОБЛАСТЬ «РЕЧЕВОЕ РАЗВИТИЕ»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1735604350"/>
              </p:ext>
            </p:extLst>
          </p:nvPr>
        </p:nvGraphicFramePr>
        <p:xfrm>
          <a:off x="1403648" y="1124744"/>
          <a:ext cx="6336704" cy="40324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163915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trafaret-decor.art/sites/default/files/2023-01/%D0%A4%D0%BE%D0%BD%20%D0%BF%D0%B5%D0%B4%D1%81%D0%BE%D0%B2%D0%B5%D1%82%20%282%2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57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67544" y="404664"/>
            <a:ext cx="8352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КОНКУРСНАЯ ДЕЯТЕЛЬНОСТЬ ПЕДАГОГОВ ДОО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3217520541"/>
              </p:ext>
            </p:extLst>
          </p:nvPr>
        </p:nvGraphicFramePr>
        <p:xfrm>
          <a:off x="1043608" y="773996"/>
          <a:ext cx="6708576" cy="45272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818858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trafaret-decor.art/sites/default/files/2023-01/%D0%A4%D0%BE%D0%BD%20%D0%BF%D0%B5%D0%B4%D1%81%D0%BE%D0%B2%D0%B5%D1%82%20%282%2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57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67544" y="476672"/>
            <a:ext cx="8352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Результаты готовности к обучению в школе у детей подготовительных групп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1136011710"/>
              </p:ext>
            </p:extLst>
          </p:nvPr>
        </p:nvGraphicFramePr>
        <p:xfrm>
          <a:off x="611560" y="955475"/>
          <a:ext cx="3456384" cy="34096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2049785687"/>
              </p:ext>
            </p:extLst>
          </p:nvPr>
        </p:nvGraphicFramePr>
        <p:xfrm>
          <a:off x="4427984" y="1052736"/>
          <a:ext cx="3816424" cy="37444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194525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trafaret-decor.art/sites/default/files/2023-01/%D0%A4%D0%BE%D0%BD%20%D0%BF%D0%B5%D0%B4%D1%81%D0%BE%D0%B2%D0%B5%D1%82%20%282%2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57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39552" y="548680"/>
            <a:ext cx="8280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Результаты готовности к обучению в школе у детей подготовительных групп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839438222"/>
              </p:ext>
            </p:extLst>
          </p:nvPr>
        </p:nvGraphicFramePr>
        <p:xfrm>
          <a:off x="467544" y="1052736"/>
          <a:ext cx="4104456" cy="33123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2446099821"/>
              </p:ext>
            </p:extLst>
          </p:nvPr>
        </p:nvGraphicFramePr>
        <p:xfrm>
          <a:off x="4788024" y="1340768"/>
          <a:ext cx="4032448" cy="33123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855816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trafaret-decor.art/sites/default/files/2023-01/%D0%A4%D0%BE%D0%BD%20%D0%BF%D0%B5%D0%B4%D1%81%D0%BE%D0%B2%D0%B5%D1%82%20%282%2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57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39552" y="360948"/>
            <a:ext cx="8280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РАЗВИТИЕ РЕЧИ В КОРРЕКЦИОННО - РАЗВИВАЮЩЕМ ПРОЦЕССЕ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2645527127"/>
              </p:ext>
            </p:extLst>
          </p:nvPr>
        </p:nvGraphicFramePr>
        <p:xfrm>
          <a:off x="1331640" y="918012"/>
          <a:ext cx="5904469" cy="36631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7216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trafaret-decor.art/sites/default/files/2023-01/%D0%A4%D0%BE%D0%BD%20%D0%BF%D0%B5%D0%B4%D1%81%D0%BE%D0%B2%D0%B5%D1%82%20%282%2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57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67544" y="476672"/>
            <a:ext cx="8280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РАЗВИТИЕ РЕЧИ В КОРРЕКЦИОННО - РАЗВИВАЮЩЕМ ПРОЦЕССЕ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3179989297"/>
              </p:ext>
            </p:extLst>
          </p:nvPr>
        </p:nvGraphicFramePr>
        <p:xfrm>
          <a:off x="971600" y="1052736"/>
          <a:ext cx="6912768" cy="38164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083190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trafaret-decor.art/sites/default/files/2023-01/%D0%A4%D0%BE%D0%BD%20%D0%BF%D0%B5%D0%B4%D1%81%D0%BE%D0%B2%D0%B5%D1%82%20%282%2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652"/>
            <a:ext cx="9144000" cy="6957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55576" y="476672"/>
            <a:ext cx="7920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99592" y="1484784"/>
            <a:ext cx="777686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ПЛАН РАБОТЫ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НА ЛЕТНИЙ ОЗДОРОВИТЕЛЬНЫЙ ПЕРИОД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2025 ГОД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5566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trafaret-decor.art/sites/default/files/2023-01/%D0%A4%D0%BE%D0%BD%20%D0%BF%D0%B5%D0%B4%D1%81%D0%BE%D0%B2%D0%B5%D1%82%20%282%2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57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95536" y="476672"/>
            <a:ext cx="835292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: подведение итогов работы дошкольной организации по реализации годового плана, обсудить перспективы деятельности на летний период и следующий учебный год.</a:t>
            </a:r>
          </a:p>
        </p:txBody>
      </p:sp>
    </p:spTree>
    <p:extLst>
      <p:ext uri="{BB962C8B-B14F-4D97-AF65-F5344CB8AC3E}">
        <p14:creationId xmlns:p14="http://schemas.microsoft.com/office/powerpoint/2010/main" val="222602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trafaret-decor.art/sites/default/files/2023-01/%D0%A4%D0%BE%D0%BD%20%D0%BF%D0%B5%D0%B4%D1%81%D0%BE%D0%B2%D0%B5%D1%82%20%282%2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57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95536" y="548680"/>
            <a:ext cx="835292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Сохранение и укрепление физического, и психического здоровья детей с учетом их индивидуальных особенностей. Полное удовлетворение потребностей растущего организма в отдыхе, творческой, познавательной деятельности 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движении.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5425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trafaret-decor.art/sites/default/files/2023-01/%D0%A4%D0%BE%D0%BD%20%D0%BF%D0%B5%D0%B4%D1%81%D0%BE%D0%B2%D0%B5%D1%82%20%282%2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57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67544" y="548680"/>
            <a:ext cx="806489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latin typeface="Times New Roman" pitchFamily="18" charset="0"/>
                <a:cs typeface="Times New Roman" pitchFamily="18" charset="0"/>
              </a:rPr>
              <a:t>Задачи работы: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1. Создать условия, обеспечивающие охрану жизни и укрепление здоровья детей, предупреждение заболеваемости и травматизма.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2. Реализовать систему мероприятий, направленных на оздоровление и физическое воспитание детей, развитие самостоятельности, инициативности, любознательности и познавательной активности, деятельности по интересам. 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3. Создать позитивное эмоциональное настроение у детей через приобщение к природе, расширить общий кругозор детей, способствовать развитию их творческих способностей.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4. Продолжать формировать устойчивый интерес, потребность в ЗОЖ, занятиях спортивными играми у воспитанников ДОО и их родителей.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5. Осуществлять педагогическое и санитарное просвещения родителей по вопросам воспитания и оздоровления детей в летний период. </a:t>
            </a:r>
          </a:p>
        </p:txBody>
      </p:sp>
    </p:spTree>
    <p:extLst>
      <p:ext uri="{BB962C8B-B14F-4D97-AF65-F5344CB8AC3E}">
        <p14:creationId xmlns:p14="http://schemas.microsoft.com/office/powerpoint/2010/main" val="3081443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trafaret-decor.art/sites/default/files/2023-01/%D0%A4%D0%BE%D0%BD%20%D0%BF%D0%B5%D0%B4%D1%81%D0%BE%D0%B2%D0%B5%D1%82%20%282%2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57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95536" y="620688"/>
            <a:ext cx="828092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latin typeface="Times New Roman" pitchFamily="18" charset="0"/>
                <a:cs typeface="Times New Roman" pitchFamily="18" charset="0"/>
              </a:rPr>
              <a:t>Задачи работы с родителями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285750" lvl="0" indent="-285750" algn="just">
              <a:buFont typeface="Wingdings" pitchFamily="2" charset="2"/>
              <a:buChar char="q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Повышение компетентности родителей в вопросах организации летнего отдыха детей.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285750" lvl="0" indent="-285750" algn="just">
              <a:buFont typeface="Wingdings" pitchFamily="2" charset="2"/>
              <a:buChar char="q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Привлечение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семей к участию в воспитательном процессе на основе педагогики сотрудничества.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285750" lvl="0" indent="-285750" algn="just">
              <a:buFont typeface="Wingdings" pitchFamily="2" charset="2"/>
              <a:buChar char="q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Осуществление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педагогического и санитарного просвещения родителей по вопросам воспитания и оздоровления детей в летний период.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285750" lvl="0" indent="-285750" algn="just">
              <a:buFont typeface="Wingdings" pitchFamily="2" charset="2"/>
              <a:buChar char="q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Функционирование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здоровьесберегающей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целенаправленной, систематически спланированной работы всего коллектива ДОО приводит к следующим положительным результатам: 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 1) Снижение детской заболеваемости в летний оздоровительный период;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 2)  отсутствие случаев травматизма и отравления детей;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 3) повышение уровня физического, психического здоровья детей;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 4)  повышение эффективности физкультурно-оздоровительной работы.</a:t>
            </a:r>
          </a:p>
        </p:txBody>
      </p:sp>
    </p:spTree>
    <p:extLst>
      <p:ext uri="{BB962C8B-B14F-4D97-AF65-F5344CB8AC3E}">
        <p14:creationId xmlns:p14="http://schemas.microsoft.com/office/powerpoint/2010/main" val="83834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trafaret-decor.art/sites/default/files/2023-01/%D0%A4%D0%BE%D0%BD%20%D0%BF%D0%B5%D0%B4%D1%81%D0%BE%D0%B2%D0%B5%D1%82%20%282%2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57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67544" y="476672"/>
            <a:ext cx="835292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Формы оздоровительных мероприятий в летний период</a:t>
            </a:r>
            <a:r>
              <a:rPr lang="ru-RU" b="1" dirty="0" smtClean="0"/>
              <a:t>.</a:t>
            </a:r>
          </a:p>
          <a:p>
            <a:pPr algn="ctr"/>
            <a:endParaRPr lang="ru-RU" b="1" dirty="0"/>
          </a:p>
          <a:p>
            <a:pPr marL="342900" indent="-342900"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Закаливающие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мероприятия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Утренняя гимнастика</a:t>
            </a:r>
          </a:p>
          <a:p>
            <a:pPr marL="342900" indent="-342900"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Подвижные игры</a:t>
            </a:r>
          </a:p>
          <a:p>
            <a:pPr marL="342900" indent="-342900"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Двигательные разминки (физкультминутки, динамические паузы и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т.д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342900" indent="-342900"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Элементы видов спорта, спортивные упражнения</a:t>
            </a:r>
          </a:p>
          <a:p>
            <a:pPr marL="342900" indent="-342900"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Гимнастика пробуждения</a:t>
            </a:r>
          </a:p>
          <a:p>
            <a:pPr marL="342900" indent="-342900"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Индивидуальная работа в режиме дня</a:t>
            </a:r>
          </a:p>
          <a:p>
            <a:pPr marL="342900" indent="-342900"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Внедрение новых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здоровьесберегающих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технологий.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0220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trafaret-decor.art/sites/default/files/2023-01/%D0%A4%D0%BE%D0%BD%20%D0%BF%D0%B5%D0%B4%D1%81%D0%BE%D0%B2%D0%B5%D1%82%20%282%2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57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11560" y="476672"/>
            <a:ext cx="8136904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План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воспитательно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-образовательной работы с детьми на летний оздоровительный период 2025г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ИЮНЬ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неделя «Здравствуй, лето! Здравствуй, солнце!»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неделя «Россия – Родина моя»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III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«Лето в моем крае»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IV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«Неделя развлечений»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ИЮЛЬ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неделя «Приамурье – мой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одной край»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«Я и творчество»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III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«Неделя безопасности»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IV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«Все профессии важны»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АВГУСТ</a:t>
            </a:r>
          </a:p>
          <a:p>
            <a:pPr algn="ctr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неделя «Будьте здоровы»</a:t>
            </a:r>
          </a:p>
          <a:p>
            <a:pPr algn="ctr"/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неделя «Знания – сила!»</a:t>
            </a:r>
          </a:p>
          <a:p>
            <a:pPr algn="ctr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III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«Мы живём в России»</a:t>
            </a:r>
          </a:p>
          <a:p>
            <a:pPr algn="ctr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IV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«По страницам летних дней»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5292080" y="1700808"/>
            <a:ext cx="3456384" cy="2304256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60 % плана является обязательной частью  к его реализации, 40% плана педагоги имеют право менять, добавляя мероприятия в соответствии с интересами и возрастными особенностями детей</a:t>
            </a:r>
            <a:r>
              <a:rPr lang="ru-RU" b="1" dirty="0"/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1436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trafaret-decor.art/sites/default/files/2023-01/%D0%A4%D0%BE%D0%BD%20%D0%BF%D0%B5%D0%B4%D1%81%D0%BE%D0%B2%D0%B5%D1%82%20%282%2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64" y="0"/>
            <a:ext cx="9144000" cy="6957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5536" y="332656"/>
            <a:ext cx="8334672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/>
              <a:t> </a:t>
            </a:r>
          </a:p>
          <a:p>
            <a:pPr algn="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Не обижайте детей готовыми формулами, формулы - пустота; обогатите их образами и картинами, на которых видны связующие нити. Не отягощайте детей мертвым грузом фактов; обучите их приемам и способам, которые помогут их постигать. Не учите их, что польза главное. Главное - воспитание в человеке человеческого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r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Антуан 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де Сент-Экзюпери</a:t>
            </a:r>
          </a:p>
          <a:p>
            <a:r>
              <a:rPr lang="ru-RU" sz="2400" dirty="0"/>
              <a:t/>
            </a:r>
            <a:br>
              <a:rPr lang="ru-RU" sz="2400" dirty="0"/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5956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trafaret-decor.art/sites/default/files/2023-01/%D0%A4%D0%BE%D0%BD%20%D0%BF%D0%B5%D0%B4%D1%81%D0%BE%D0%B2%D0%B5%D1%82%20%282%2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57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67544" y="620688"/>
            <a:ext cx="828092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ПОВЕСТКА ПЕДАГОГИЧЕСКОГО СОВЕТА:</a:t>
            </a:r>
          </a:p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1.Проанализировать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выполнение годового плана за учебный год;</a:t>
            </a:r>
          </a:p>
          <a:p>
            <a:pPr algn="just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2.Проанализировать участие педагогов в методической работе, конкурсной деятельности;</a:t>
            </a:r>
          </a:p>
          <a:p>
            <a:pPr algn="just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3. Утвердить план летней оздоровительной работы коллектива ДОО на 2025 год.</a:t>
            </a:r>
          </a:p>
          <a:p>
            <a:pPr algn="just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4. Разное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3862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trafaret-decor.art/sites/default/files/2023-01/%D0%A4%D0%BE%D0%BD%20%D0%BF%D0%B5%D0%B4%D1%81%D0%BE%D0%B2%D0%B5%D1%82%20%282%2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57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67544" y="476672"/>
            <a:ext cx="84249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332656"/>
            <a:ext cx="8568952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Цели на учебный год 2024 - 2025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1.Создать условия для изучения воспитанниками отечественной истории, формирования общероссийской гражданской идентичности и укрепления общности Русского мира.</a:t>
            </a:r>
          </a:p>
          <a:p>
            <a:pPr lvl="0"/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2.Обеспечить социализацию воспитанников, создать условия для формирования уважительного отношения к семье, родителям, семейным традициям и ценностям.</a:t>
            </a:r>
          </a:p>
          <a:p>
            <a:pPr lvl="0"/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3.Повысить уровень физического развития детей посредством внедрения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здоровьесберегающих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технологий и организации разнообразных подвижных игр.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4225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trafaret-decor.art/sites/default/files/2023-01/%D0%A4%D0%BE%D0%BD%20%D0%BF%D0%B5%D0%B4%D1%81%D0%BE%D0%B2%D0%B5%D1%82%20%282%2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8" y="24059"/>
            <a:ext cx="9144000" cy="6957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3528" y="332656"/>
            <a:ext cx="842493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Поставлены задачи на период 2024-2025 учебного года:</a:t>
            </a:r>
          </a:p>
          <a:p>
            <a:pPr lvl="0"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1. Обеспечить качественное методическое сопровождение реализации образовательной программы дошкольного образования;</a:t>
            </a:r>
          </a:p>
          <a:p>
            <a:pPr lvl="0"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2. Обеспечить контроль эффективности внедрения ФОП ДО и ФАОП ДО;</a:t>
            </a:r>
          </a:p>
          <a:p>
            <a:pPr lvl="0"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3. Наладить согласованное взаимодействие с родителями (законными представителями) в целях повышение грамотности воспитанников по вопросам информационной безопасности;</a:t>
            </a:r>
          </a:p>
          <a:p>
            <a:pPr lvl="0"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4. Усовершенствовать формы и методы обеспечения информационной безопасности воспитанников в соответствии с целями государственной политики по сохранению и укреплению традиционных ценностей;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9284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trafaret-decor.art/sites/default/files/2023-01/%D0%A4%D0%BE%D0%BD%20%D0%BF%D0%B5%D0%B4%D1%81%D0%BE%D0%B2%D0%B5%D1%82%20%282%2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57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3528" y="260648"/>
            <a:ext cx="856895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5. Формировать у детей духовно – нравственные ценности, сложившиеся в процессе культурного развития России через все виды образовательной деятельности:</a:t>
            </a: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создать условие для формирования у дошкольников основ гражданственности, воспитания патриотических чувств, изучения традиций, культурного наследия, любви к Родине, гордости за ее достижения;</a:t>
            </a: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совершенствование профессиональных компетенций педагогов в направлении организации образовательного процесса, направленного на формирование духовно   - нравственных ценностей, патриотических чувств и истории родной страны.</a:t>
            </a: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6. Создать условия для полноценного сотрудничества с социальными партнерами для разностороннего развития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воспитанников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0844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trafaret-decor.art/sites/default/files/2023-01/%D0%A4%D0%BE%D0%BD%20%D0%BF%D0%B5%D0%B4%D1%81%D0%BE%D0%B2%D0%B5%D1%82%20%282%2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57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164114" y="476672"/>
            <a:ext cx="316835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 детском саду созданы условия для всестороннего развития ребенка дошкольного возраста. Предметно – пространственная развивающая среда в группах ДОУ отвечает требованиям ФГОС ДО и ФОП ДО, которая способствует максимальной реализации образовательного пространства в ДОО.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23528" y="332656"/>
            <a:ext cx="2400266" cy="189850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742283" y="476672"/>
            <a:ext cx="2397483" cy="189850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323528" y="2231159"/>
            <a:ext cx="1566707" cy="20889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7785" y="2375175"/>
            <a:ext cx="2680701" cy="201052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9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5228" y="2968147"/>
            <a:ext cx="2000039" cy="150002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1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2775597"/>
            <a:ext cx="1586614" cy="188554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11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7504" y="4324159"/>
            <a:ext cx="3070631" cy="230297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13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8181" y="4468175"/>
            <a:ext cx="2839963" cy="221250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10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3616" y="4661146"/>
            <a:ext cx="3248863" cy="201953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09883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trafaret-decor.art/sites/default/files/2023-01/%D0%A4%D0%BE%D0%BD%20%D0%BF%D0%B5%D0%B4%D1%81%D0%BE%D0%B2%D0%B5%D1%82%20%282%2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6689"/>
            <a:ext cx="9144000" cy="6957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3528" y="260648"/>
            <a:ext cx="8352928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ПЕРЕДОВОЙ ПЕДАГОГИЧЕСКИЙ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ОПЫТ</a:t>
            </a:r>
          </a:p>
          <a:p>
            <a:pPr algn="ctr"/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rabicPeriod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Региональная научно – практическая конференция среди педагогов дошкольного образования Амурской области.</a:t>
            </a:r>
          </a:p>
          <a:p>
            <a:pPr marL="457200" indent="-457200">
              <a:buAutoNum type="arabicPeriod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Окружные методические объединения. </a:t>
            </a:r>
          </a:p>
          <a:p>
            <a:pPr marL="457200" indent="-457200">
              <a:buAutoNum type="arabicPeriod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Региональные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стажировочные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площадки г. Белогорск, г. Благовещенск.</a:t>
            </a:r>
          </a:p>
          <a:p>
            <a:pPr marL="457200" indent="-457200">
              <a:buAutoNum type="arabicPeriod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Участие в конкурсах различных уровней (муниципальный, региональный, всероссийский)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1783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trafaret-decor.art/sites/default/files/2023-01/%D0%A4%D0%BE%D0%BD%20%D0%BF%D0%B5%D0%B4%D1%81%D0%BE%D0%B2%D0%B5%D1%82%20%282%2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57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6946381" y="476672"/>
            <a:ext cx="1955396" cy="1656184"/>
          </a:xfrm>
          <a:prstGeom prst="ellipse">
            <a:avLst/>
          </a:prstGeom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>
                  <a:solidFill>
                    <a:schemeClr val="tx1"/>
                  </a:solidFill>
                </a:ln>
              </a:rPr>
              <a:t>ПЕДАГОГИ-ПРОФЕССИОНАЛЫ</a:t>
            </a:r>
            <a:endParaRPr lang="ru-RU" dirty="0">
              <a:ln>
                <a:solidFill>
                  <a:schemeClr val="tx1"/>
                </a:solidFill>
              </a:ln>
            </a:endParaRPr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1796872" cy="239582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7050" y="354361"/>
            <a:ext cx="1917223" cy="255629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4273" y="393529"/>
            <a:ext cx="3032108" cy="227408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32" y="2951971"/>
            <a:ext cx="3410241" cy="177317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6494" y="2788862"/>
            <a:ext cx="2419079" cy="181430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9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5573" y="2788861"/>
            <a:ext cx="2466868" cy="181430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632988"/>
            <a:ext cx="3208326" cy="19643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10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7838" y="4632988"/>
            <a:ext cx="2685645" cy="201423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11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4945" y="4722823"/>
            <a:ext cx="2877533" cy="18745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05796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213</TotalTime>
  <Words>762</Words>
  <Application>Microsoft Office PowerPoint</Application>
  <PresentationFormat>Экран (4:3)</PresentationFormat>
  <Paragraphs>121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Компьютер</dc:creator>
  <cp:lastModifiedBy>Компьютер</cp:lastModifiedBy>
  <cp:revision>15</cp:revision>
  <dcterms:created xsi:type="dcterms:W3CDTF">2025-05-27T22:57:17Z</dcterms:created>
  <dcterms:modified xsi:type="dcterms:W3CDTF">2025-05-28T02:41:06Z</dcterms:modified>
</cp:coreProperties>
</file>