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82" r:id="rId4"/>
    <p:sldId id="258" r:id="rId5"/>
    <p:sldId id="277" r:id="rId6"/>
    <p:sldId id="272" r:id="rId7"/>
    <p:sldId id="269" r:id="rId8"/>
    <p:sldId id="273" r:id="rId9"/>
    <p:sldId id="259" r:id="rId10"/>
    <p:sldId id="263" r:id="rId11"/>
    <p:sldId id="264" r:id="rId12"/>
    <p:sldId id="285" r:id="rId13"/>
    <p:sldId id="271" r:id="rId14"/>
    <p:sldId id="268" r:id="rId15"/>
    <p:sldId id="280" r:id="rId16"/>
    <p:sldId id="279" r:id="rId17"/>
    <p:sldId id="283" r:id="rId18"/>
    <p:sldId id="260" r:id="rId19"/>
    <p:sldId id="262" r:id="rId20"/>
    <p:sldId id="266" r:id="rId21"/>
    <p:sldId id="267" r:id="rId22"/>
    <p:sldId id="274" r:id="rId23"/>
    <p:sldId id="275" r:id="rId24"/>
    <p:sldId id="276"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00" autoAdjust="0"/>
  </p:normalViewPr>
  <p:slideViewPr>
    <p:cSldViewPr>
      <p:cViewPr varScale="1">
        <p:scale>
          <a:sx n="66" d="100"/>
          <a:sy n="66" d="100"/>
        </p:scale>
        <p:origin x="46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C43C22F7-9380-435F-86BE-0AD7AA7A0133}" type="datetimeFigureOut">
              <a:rPr lang="ru-RU"/>
              <a:pPr>
                <a:defRPr/>
              </a:pPr>
              <a:t>16.03.2020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26521280-DE94-43E1-8D14-A90C00F8DEE5}" type="slidenum">
              <a:rPr lang="ru-RU"/>
              <a:pPr>
                <a:defRPr/>
              </a:pPr>
              <a:t>‹#›</a:t>
            </a:fld>
            <a:endParaRPr lang="ru-RU"/>
          </a:p>
        </p:txBody>
      </p:sp>
    </p:spTree>
    <p:extLst>
      <p:ext uri="{BB962C8B-B14F-4D97-AF65-F5344CB8AC3E}">
        <p14:creationId xmlns:p14="http://schemas.microsoft.com/office/powerpoint/2010/main" val="299627443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198EE2-9A68-413E-86A0-A407DE3D250D}" type="slidenum">
              <a:rPr lang="ru-RU"/>
              <a:pPr fontAlgn="base">
                <a:spcBef>
                  <a:spcPct val="0"/>
                </a:spcBef>
                <a:spcAft>
                  <a:spcPct val="0"/>
                </a:spcAft>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0B6DC231-D0FB-4621-A34D-2755A00D58D7}" type="datetimeFigureOut">
              <a:rPr lang="ru-RU"/>
              <a:pPr>
                <a:defRPr/>
              </a:pPr>
              <a:t>16.03.2020</a:t>
            </a:fld>
            <a:endParaRPr lang="ru-RU" dirty="0"/>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72BB4D97-B20C-4916-BC94-17935CF075FE}"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6CBDAE87-DF84-4581-A21E-7DD1AD18763C}" type="datetimeFigureOut">
              <a:rPr lang="ru-RU"/>
              <a:pPr>
                <a:defRPr/>
              </a:pPr>
              <a:t>16.03.2020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658E7FB-F0F0-4FC1-A89F-4C08A995F2FA}"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D8F90AD-FB13-47C7-89B7-479FDA8877B7}" type="datetimeFigureOut">
              <a:rPr lang="ru-RU"/>
              <a:pPr>
                <a:defRPr/>
              </a:pPr>
              <a:t>16.03.2020</a:t>
            </a:fld>
            <a:endParaRPr lang="ru-RU" dirty="0"/>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51C9A1F-8220-455C-B457-ABBF111A5C94}"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AE0541B3-9BC7-49B4-9E09-D68E08B94A96}" type="datetimeFigureOut">
              <a:rPr lang="ru-RU"/>
              <a:pPr>
                <a:defRPr/>
              </a:pPr>
              <a:t>16.03.2020</a:t>
            </a:fld>
            <a:endParaRPr lang="ru-RU" dirty="0"/>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7DAAFD21-CB92-4D32-9BC5-1AC555827F03}"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624C5BCE-D815-4F94-8CBA-DFC62C85664A}" type="datetimeFigureOut">
              <a:rPr lang="ru-RU"/>
              <a:pPr>
                <a:defRPr/>
              </a:pPr>
              <a:t>16.03.2020</a:t>
            </a:fld>
            <a:endParaRPr lang="ru-RU" dirty="0"/>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760F8FD3-D0EA-494E-906E-57543BB45164}"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363854BC-5538-4418-96FC-BB9F6C7FA01C}" type="datetimeFigureOut">
              <a:rPr lang="ru-RU"/>
              <a:pPr>
                <a:defRPr/>
              </a:pPr>
              <a:t>16.03.2020</a:t>
            </a:fld>
            <a:endParaRPr lang="ru-RU" dirty="0"/>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5A511D8B-0A9A-4FCE-A7DC-265C17EBEEB0}"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1A2173B4-1DA7-406A-9207-7D96100B20FC}" type="datetimeFigureOut">
              <a:rPr lang="ru-RU"/>
              <a:pPr>
                <a:defRPr/>
              </a:pPr>
              <a:t>16.03.2020</a:t>
            </a:fld>
            <a:endParaRPr lang="ru-RU" dirty="0"/>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4EB51D7-899D-4DC2-8BF3-340119C1169C}"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A1E64FA4-EA06-4714-8534-28A83DFF7BDC}" type="datetimeFigureOut">
              <a:rPr lang="ru-RU"/>
              <a:pPr>
                <a:defRPr/>
              </a:pPr>
              <a:t>16.03.2020</a:t>
            </a:fld>
            <a:endParaRPr lang="ru-RU" dirty="0"/>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E700D1A5-7D2E-4F77-8542-CFB57A60A9F5}"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6AF1034-B763-43D0-B314-F9AC1A46900D}" type="datetimeFigureOut">
              <a:rPr lang="ru-RU"/>
              <a:pPr>
                <a:defRPr/>
              </a:pPr>
              <a:t>16.03.2020</a:t>
            </a:fld>
            <a:endParaRPr lang="ru-RU" dirty="0"/>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D5958795-1C6D-44BD-B828-3691C9ADACF4}"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60A73B59-EC80-4C62-90A2-C6D37CB836B3}" type="datetimeFigureOut">
              <a:rPr lang="ru-RU"/>
              <a:pPr>
                <a:defRPr/>
              </a:pPr>
              <a:t>16.03.2020</a:t>
            </a:fld>
            <a:endParaRPr lang="ru-RU" dirty="0"/>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CE3F7FB2-C27B-4CB3-985E-93C400BDA74D}"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3F2025F8-F2A9-46C1-9256-93EA8C620023}" type="datetimeFigureOut">
              <a:rPr lang="ru-RU"/>
              <a:pPr>
                <a:defRPr/>
              </a:pPr>
              <a:t>16.03.2020</a:t>
            </a:fld>
            <a:endParaRPr lang="ru-RU" dirty="0"/>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0E70913E-FBAB-443D-B822-151E34893FEF}"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defRPr>
            </a:lvl1pPr>
          </a:lstStyle>
          <a:p>
            <a:pPr>
              <a:defRPr/>
            </a:pPr>
            <a:fld id="{E91BB141-9039-4312-B00B-F917BD2F4F21}" type="datetimeFigureOut">
              <a:rPr lang="ru-RU"/>
              <a:pPr>
                <a:defRPr/>
              </a:pPr>
              <a:t>16.03.2020</a:t>
            </a:fld>
            <a:endParaRPr lang="ru-RU" dirty="0"/>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dirty="0">
                <a:solidFill>
                  <a:schemeClr val="tx1">
                    <a:lumMod val="50000"/>
                    <a:lumOff val="50000"/>
                  </a:schemeClr>
                </a:solidFill>
                <a:latin typeface="+mn-lt"/>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smtClean="0">
                <a:solidFill>
                  <a:schemeClr val="tx1">
                    <a:lumMod val="50000"/>
                    <a:lumOff val="50000"/>
                  </a:schemeClr>
                </a:solidFill>
                <a:latin typeface="+mn-lt"/>
              </a:defRPr>
            </a:lvl1pPr>
          </a:lstStyle>
          <a:p>
            <a:pPr>
              <a:defRPr/>
            </a:pPr>
            <a:fld id="{236EE46E-125D-4F7E-B9C8-6771DFAE0711}"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66" r:id="rId8"/>
    <p:sldLayoutId id="2147483674" r:id="rId9"/>
    <p:sldLayoutId id="2147483665" r:id="rId10"/>
    <p:sldLayoutId id="2147483664" r:id="rId11"/>
  </p:sldLayoutIdLst>
  <p:timing>
    <p:tnLst>
      <p:par>
        <p:cTn id="1" dur="indefinite" restart="never" nodeType="tmRoot"/>
      </p:par>
    </p:tnLst>
  </p:timing>
  <p:txStyles>
    <p:titleStyle>
      <a:lvl1pPr marL="319088" indent="-319088" algn="r" rtl="0" fontAlgn="base">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fontAlgn="base">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3.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3.xml"/><Relationship Id="rId5" Type="http://schemas.openxmlformats.org/officeDocument/2006/relationships/image" Target="../media/image62.jpeg"/><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27584" y="260648"/>
            <a:ext cx="7920880" cy="1728837"/>
          </a:xfrm>
        </p:spPr>
        <p:txBody>
          <a:bodyPr rtlCol="0">
            <a:normAutofit fontScale="25000" lnSpcReduction="20000"/>
          </a:bodyPr>
          <a:lstStyle/>
          <a:p>
            <a:pPr algn="ctr" fontAlgn="auto">
              <a:lnSpc>
                <a:spcPct val="120000"/>
              </a:lnSpc>
              <a:buClr>
                <a:schemeClr val="accent6">
                  <a:lumMod val="75000"/>
                </a:schemeClr>
              </a:buClr>
              <a:defRPr/>
            </a:pPr>
            <a:r>
              <a:rPr lang="ru-RU" sz="8000" b="1" dirty="0" smtClean="0">
                <a:solidFill>
                  <a:srgbClr val="0070C0"/>
                </a:solidFill>
                <a:latin typeface="Times New Roman" pitchFamily="18" charset="0"/>
                <a:cs typeface="Times New Roman" pitchFamily="18" charset="0"/>
              </a:rPr>
              <a:t> «</a:t>
            </a:r>
            <a:r>
              <a:rPr lang="ru-RU" sz="8000" b="1" dirty="0">
                <a:solidFill>
                  <a:srgbClr val="0070C0"/>
                </a:solidFill>
                <a:latin typeface="Times New Roman" pitchFamily="18" charset="0"/>
                <a:cs typeface="Times New Roman" pitchFamily="18" charset="0"/>
              </a:rPr>
              <a:t>И</a:t>
            </a:r>
            <a:r>
              <a:rPr lang="ru-RU" sz="8000" b="1" dirty="0" smtClean="0">
                <a:solidFill>
                  <a:srgbClr val="0070C0"/>
                </a:solidFill>
                <a:latin typeface="Times New Roman" pitchFamily="18" charset="0"/>
                <a:cs typeface="Times New Roman" pitchFamily="18" charset="0"/>
              </a:rPr>
              <a:t>ГРЫ </a:t>
            </a:r>
            <a:r>
              <a:rPr lang="ru-RU" sz="8000" b="1" dirty="0">
                <a:solidFill>
                  <a:srgbClr val="0070C0"/>
                </a:solidFill>
                <a:latin typeface="Times New Roman" pitchFamily="18" charset="0"/>
                <a:cs typeface="Times New Roman" pitchFamily="18" charset="0"/>
              </a:rPr>
              <a:t>ДЛЯ РАЗВИТИЯ МЕЛКОЙ МОТОРИКИ </a:t>
            </a:r>
            <a:r>
              <a:rPr lang="ru-RU" sz="8000" b="1" dirty="0" smtClean="0">
                <a:solidFill>
                  <a:srgbClr val="0070C0"/>
                </a:solidFill>
                <a:latin typeface="Times New Roman" pitchFamily="18" charset="0"/>
                <a:cs typeface="Times New Roman" pitchFamily="18" charset="0"/>
              </a:rPr>
              <a:t> РУК     С </a:t>
            </a:r>
            <a:r>
              <a:rPr lang="ru-RU" sz="8000" b="1" dirty="0">
                <a:solidFill>
                  <a:srgbClr val="0070C0"/>
                </a:solidFill>
                <a:latin typeface="Times New Roman" pitchFamily="18" charset="0"/>
                <a:cs typeface="Times New Roman" pitchFamily="18" charset="0"/>
              </a:rPr>
              <a:t>ИСПОЛЬЗОВАНИЕМ  НЕСТАНДАРТНОГО ОБОРУДОВАНИЯ»</a:t>
            </a:r>
            <a:endParaRPr lang="ru-RU" sz="8000" dirty="0">
              <a:solidFill>
                <a:srgbClr val="0070C0"/>
              </a:solidFill>
              <a:latin typeface="Times New Roman" pitchFamily="18" charset="0"/>
              <a:cs typeface="Times New Roman" pitchFamily="18" charset="0"/>
            </a:endParaRPr>
          </a:p>
          <a:p>
            <a:pPr algn="just" fontAlgn="auto">
              <a:lnSpc>
                <a:spcPct val="120000"/>
              </a:lnSpc>
              <a:buClr>
                <a:schemeClr val="accent6">
                  <a:lumMod val="75000"/>
                </a:schemeClr>
              </a:buClr>
              <a:defRPr/>
            </a:pPr>
            <a:endParaRPr lang="ru-RU" sz="8000" dirty="0">
              <a:solidFill>
                <a:srgbClr val="0070C0"/>
              </a:solidFill>
              <a:latin typeface="Times New Roman" pitchFamily="18" charset="0"/>
              <a:cs typeface="Times New Roman" pitchFamily="18" charset="0"/>
            </a:endParaRPr>
          </a:p>
          <a:p>
            <a:pPr algn="ctr" fontAlgn="auto">
              <a:lnSpc>
                <a:spcPct val="120000"/>
              </a:lnSpc>
              <a:buClr>
                <a:schemeClr val="accent6">
                  <a:lumMod val="75000"/>
                </a:schemeClr>
              </a:buClr>
              <a:defRPr/>
            </a:pPr>
            <a:endParaRPr lang="ru-RU" sz="8600" dirty="0">
              <a:solidFill>
                <a:srgbClr val="0070C0"/>
              </a:solidFill>
              <a:latin typeface="Times New Roman" pitchFamily="18" charset="0"/>
              <a:cs typeface="Times New Roman" pitchFamily="18" charset="0"/>
            </a:endParaRPr>
          </a:p>
          <a:p>
            <a:pPr algn="r" fontAlgn="auto">
              <a:buClr>
                <a:schemeClr val="accent6">
                  <a:lumMod val="75000"/>
                </a:schemeClr>
              </a:buClr>
              <a:defRPr/>
            </a:pPr>
            <a:endParaRPr lang="ru-RU" sz="8600" dirty="0" smtClean="0">
              <a:solidFill>
                <a:srgbClr val="0070C0"/>
              </a:solidFill>
              <a:latin typeface="Times New Roman" pitchFamily="18" charset="0"/>
              <a:cs typeface="Times New Roman" pitchFamily="18" charset="0"/>
            </a:endParaRPr>
          </a:p>
          <a:p>
            <a:pPr algn="just" fontAlgn="auto">
              <a:buClr>
                <a:schemeClr val="accent6">
                  <a:lumMod val="75000"/>
                </a:schemeClr>
              </a:buClr>
              <a:defRPr/>
            </a:pPr>
            <a:r>
              <a:rPr lang="ru-RU" sz="8600" dirty="0" smtClean="0">
                <a:solidFill>
                  <a:srgbClr val="0070C0"/>
                </a:solidFill>
                <a:latin typeface="Times New Roman" pitchFamily="18" charset="0"/>
                <a:cs typeface="Times New Roman" pitchFamily="18" charset="0"/>
              </a:rPr>
              <a:t>                                                                    </a:t>
            </a:r>
          </a:p>
          <a:p>
            <a:pPr algn="ctr" fontAlgn="auto">
              <a:buClr>
                <a:schemeClr val="accent6">
                  <a:lumMod val="75000"/>
                </a:schemeClr>
              </a:buClr>
              <a:defRPr/>
            </a:pPr>
            <a:r>
              <a:rPr lang="ru-RU" sz="8600" dirty="0">
                <a:solidFill>
                  <a:srgbClr val="0070C0"/>
                </a:solidFill>
                <a:latin typeface="Times New Roman" pitchFamily="18" charset="0"/>
                <a:cs typeface="Times New Roman" pitchFamily="18" charset="0"/>
              </a:rPr>
              <a:t> </a:t>
            </a:r>
            <a:r>
              <a:rPr lang="ru-RU" sz="8600" dirty="0" smtClean="0">
                <a:solidFill>
                  <a:srgbClr val="0070C0"/>
                </a:solidFill>
                <a:latin typeface="Times New Roman" pitchFamily="18" charset="0"/>
                <a:cs typeface="Times New Roman" pitchFamily="18" charset="0"/>
              </a:rPr>
              <a:t>                                                                     </a:t>
            </a:r>
          </a:p>
          <a:p>
            <a:pPr algn="ctr" fontAlgn="auto">
              <a:buClr>
                <a:schemeClr val="accent6">
                  <a:lumMod val="75000"/>
                </a:schemeClr>
              </a:buClr>
              <a:defRPr/>
            </a:pPr>
            <a:endParaRPr lang="ru-RU" sz="8600"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8600"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r>
              <a:rPr lang="ru-RU" sz="8600" dirty="0" smtClean="0">
                <a:solidFill>
                  <a:srgbClr val="0070C0"/>
                </a:solidFill>
                <a:latin typeface="Times New Roman" pitchFamily="18" charset="0"/>
                <a:cs typeface="Times New Roman" pitchFamily="18" charset="0"/>
              </a:rPr>
              <a:t>Подготовила: Рыба</a:t>
            </a:r>
            <a:endParaRPr lang="ru-RU" sz="8600"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8600"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2800"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r>
              <a:rPr lang="ru-RU" sz="2800" dirty="0" smtClean="0">
                <a:solidFill>
                  <a:srgbClr val="0070C0"/>
                </a:solidFill>
                <a:latin typeface="Times New Roman" pitchFamily="18" charset="0"/>
                <a:cs typeface="Times New Roman" pitchFamily="18" charset="0"/>
              </a:rPr>
              <a:t> </a:t>
            </a:r>
            <a:endParaRPr lang="ru-RU" sz="2800" dirty="0">
              <a:solidFill>
                <a:srgbClr val="0070C0"/>
              </a:solidFill>
              <a:latin typeface="Times New Roman" pitchFamily="18" charset="0"/>
              <a:cs typeface="Times New Roman" pitchFamily="18" charset="0"/>
            </a:endParaRPr>
          </a:p>
        </p:txBody>
      </p:sp>
      <p:sp>
        <p:nvSpPr>
          <p:cNvPr id="2" name="Заголовок 1"/>
          <p:cNvSpPr>
            <a:spLocks noGrp="1"/>
          </p:cNvSpPr>
          <p:nvPr>
            <p:ph type="ctrTitle"/>
          </p:nvPr>
        </p:nvSpPr>
        <p:spPr>
          <a:xfrm>
            <a:off x="971600" y="2563530"/>
            <a:ext cx="7632848" cy="1729565"/>
          </a:xfrm>
        </p:spPr>
        <p:txBody>
          <a:bodyPr/>
          <a:lstStyle/>
          <a:p>
            <a:pPr marL="182880" indent="0" algn="ctr" fontAlgn="auto">
              <a:spcAft>
                <a:spcPts val="0"/>
              </a:spcAft>
              <a:buClr>
                <a:schemeClr val="accent6">
                  <a:lumMod val="75000"/>
                </a:schemeClr>
              </a:buClr>
              <a:buFont typeface="Georgia" pitchFamily="18" charset="0"/>
              <a:buNone/>
              <a:defRPr/>
            </a:pPr>
            <a:endParaRPr lang="ru-RU" sz="2000" dirty="0">
              <a:solidFill>
                <a:srgbClr val="0070C0"/>
              </a:solidFill>
              <a:latin typeface="Times New Roman" pitchFamily="18" charset="0"/>
              <a:cs typeface="Times New Roman" pitchFamily="18" charset="0"/>
            </a:endParaRPr>
          </a:p>
        </p:txBody>
      </p:sp>
      <p:pic>
        <p:nvPicPr>
          <p:cNvPr id="14339" name="Picture 2" descr="C:\Documents and Settings\Андрюха\Рабочий стол\оригами\1337716238_kak-prishit-pugovicu-1.jpg"/>
          <p:cNvPicPr>
            <a:picLocks noChangeAspect="1" noChangeArrowheads="1"/>
          </p:cNvPicPr>
          <p:nvPr/>
        </p:nvPicPr>
        <p:blipFill>
          <a:blip r:embed="rId2"/>
          <a:srcRect/>
          <a:stretch>
            <a:fillRect/>
          </a:stretch>
        </p:blipFill>
        <p:spPr bwMode="auto">
          <a:xfrm>
            <a:off x="2792760" y="2223854"/>
            <a:ext cx="3456384" cy="2880320"/>
          </a:xfrm>
          <a:prstGeom prst="rect">
            <a:avLst/>
          </a:prstGeom>
          <a:noFill/>
          <a:ln w="9525">
            <a:noFill/>
            <a:miter lim="800000"/>
            <a:headEnd/>
            <a:tailEnd/>
          </a:ln>
        </p:spPr>
      </p:pic>
      <p:pic>
        <p:nvPicPr>
          <p:cNvPr id="14340" name="Picture 3" descr="C:\Documents and Settings\Андрюха\Рабочий стол\оригами\0402094.jpg"/>
          <p:cNvPicPr>
            <a:picLocks noChangeAspect="1" noChangeArrowheads="1"/>
          </p:cNvPicPr>
          <p:nvPr/>
        </p:nvPicPr>
        <p:blipFill>
          <a:blip r:embed="rId3"/>
          <a:srcRect/>
          <a:stretch>
            <a:fillRect/>
          </a:stretch>
        </p:blipFill>
        <p:spPr bwMode="auto">
          <a:xfrm rot="-931428">
            <a:off x="298933" y="2188372"/>
            <a:ext cx="2917857" cy="2414883"/>
          </a:xfrm>
          <a:prstGeom prst="rect">
            <a:avLst/>
          </a:prstGeom>
          <a:noFill/>
          <a:ln w="9525">
            <a:noFill/>
            <a:miter lim="800000"/>
            <a:headEnd/>
            <a:tailEnd/>
          </a:ln>
        </p:spPr>
      </p:pic>
      <p:pic>
        <p:nvPicPr>
          <p:cNvPr id="14341" name="Рисунок 7" descr="DSC07449.JPG"/>
          <p:cNvPicPr>
            <a:picLocks noChangeAspect="1" noChangeArrowheads="1"/>
          </p:cNvPicPr>
          <p:nvPr/>
        </p:nvPicPr>
        <p:blipFill>
          <a:blip r:embed="rId4"/>
          <a:srcRect l="2850" r="2989"/>
          <a:stretch>
            <a:fillRect/>
          </a:stretch>
        </p:blipFill>
        <p:spPr bwMode="auto">
          <a:xfrm rot="734284">
            <a:off x="5963047" y="2158803"/>
            <a:ext cx="2961264" cy="2505482"/>
          </a:xfrm>
          <a:prstGeom prst="rect">
            <a:avLst/>
          </a:prstGeom>
          <a:noFill/>
          <a:ln w="9525">
            <a:noFill/>
            <a:miter lim="800000"/>
            <a:headEnd/>
            <a:tailEnd/>
          </a:ln>
        </p:spPr>
      </p:pic>
      <p:sp>
        <p:nvSpPr>
          <p:cNvPr id="4" name="TextBox 3"/>
          <p:cNvSpPr txBox="1"/>
          <p:nvPr/>
        </p:nvSpPr>
        <p:spPr>
          <a:xfrm>
            <a:off x="4788024" y="5157192"/>
            <a:ext cx="4032448" cy="1200329"/>
          </a:xfrm>
          <a:prstGeom prst="rect">
            <a:avLst/>
          </a:prstGeom>
          <a:noFill/>
        </p:spPr>
        <p:txBody>
          <a:bodyPr wrap="square" rtlCol="0">
            <a:spAutoFit/>
          </a:bodyPr>
          <a:lstStyle/>
          <a:p>
            <a:endParaRPr lang="ru-RU"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Подготовлено</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по материалам </a:t>
            </a:r>
            <a:r>
              <a:rPr lang="ru-RU" dirty="0" err="1" smtClean="0">
                <a:latin typeface="Times New Roman" panose="02020603050405020304" pitchFamily="18" charset="0"/>
                <a:cs typeface="Times New Roman" panose="02020603050405020304" pitchFamily="18" charset="0"/>
              </a:rPr>
              <a:t>интернет-ресурсов</a:t>
            </a:r>
            <a:endParaRPr lang="ru-RU"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827088" y="476250"/>
            <a:ext cx="7705725" cy="1368425"/>
          </a:xfrm>
        </p:spPr>
        <p:txBody>
          <a:bodyPr rtlCol="0">
            <a:normAutofit fontScale="25000" lnSpcReduction="20000"/>
          </a:bodyPr>
          <a:lstStyle/>
          <a:p>
            <a:pPr algn="ctr" fontAlgn="auto">
              <a:buClr>
                <a:schemeClr val="accent6">
                  <a:lumMod val="75000"/>
                </a:schemeClr>
              </a:buClr>
              <a:defRPr/>
            </a:pPr>
            <a:r>
              <a:rPr lang="ru-RU" sz="5600" b="1" i="1" dirty="0" smtClean="0">
                <a:solidFill>
                  <a:srgbClr val="0070C0"/>
                </a:solidFill>
                <a:latin typeface="Times New Roman" pitchFamily="18" charset="0"/>
                <a:cs typeface="Times New Roman" pitchFamily="18" charset="0"/>
              </a:rPr>
              <a:t>Игра</a:t>
            </a:r>
            <a:r>
              <a:rPr lang="ru-RU" sz="5600" b="1" i="1" dirty="0">
                <a:solidFill>
                  <a:srgbClr val="0070C0"/>
                </a:solidFill>
                <a:latin typeface="Times New Roman" pitchFamily="18" charset="0"/>
                <a:cs typeface="Times New Roman" pitchFamily="18" charset="0"/>
              </a:rPr>
              <a:t> «Мозаика из бросового материала»</a:t>
            </a:r>
            <a:endParaRPr lang="ru-RU" sz="5600" dirty="0">
              <a:solidFill>
                <a:srgbClr val="0070C0"/>
              </a:solidFill>
              <a:latin typeface="Times New Roman" pitchFamily="18" charset="0"/>
              <a:cs typeface="Times New Roman" pitchFamily="18" charset="0"/>
            </a:endParaRPr>
          </a:p>
          <a:p>
            <a:pPr algn="just" fontAlgn="auto">
              <a:buClr>
                <a:schemeClr val="accent6">
                  <a:lumMod val="75000"/>
                </a:schemeClr>
              </a:buClr>
              <a:defRPr/>
            </a:pPr>
            <a:r>
              <a:rPr lang="ru-RU" sz="5600" dirty="0" smtClean="0">
                <a:solidFill>
                  <a:srgbClr val="0070C0"/>
                </a:solidFill>
                <a:latin typeface="Times New Roman" pitchFamily="18" charset="0"/>
                <a:cs typeface="Times New Roman" pitchFamily="18" charset="0"/>
              </a:rPr>
              <a:t>   Подберите </a:t>
            </a:r>
            <a:r>
              <a:rPr lang="ru-RU" sz="5600" dirty="0">
                <a:solidFill>
                  <a:srgbClr val="0070C0"/>
                </a:solidFill>
                <a:latin typeface="Times New Roman" pitchFamily="18" charset="0"/>
                <a:cs typeface="Times New Roman" pitchFamily="18" charset="0"/>
              </a:rPr>
              <a:t>по желанию пуговицы разного цвета и размера или разноцветные пробки от пластиковых бутылок. Выложите рисунок, это может быть неваляшка, бабочка, снеговик, мячики, бусы и т. д. Дома можете предложить ребенку выполнить по вашему образцу. После того, как ребенок научится выполнять задание без вашей помощи, предложите ему придумывать свои варианты рисунков. </a:t>
            </a:r>
          </a:p>
          <a:p>
            <a:pPr algn="ctr" fontAlgn="auto">
              <a:buClr>
                <a:schemeClr val="accent6">
                  <a:lumMod val="75000"/>
                </a:schemeClr>
              </a:buClr>
              <a:defRPr/>
            </a:pPr>
            <a:endParaRPr lang="ru-RU" sz="5600" b="1" i="1" dirty="0" smtClean="0">
              <a:latin typeface="Times New Roman" pitchFamily="18" charset="0"/>
              <a:cs typeface="Times New Roman" pitchFamily="18" charset="0"/>
            </a:endParaRPr>
          </a:p>
          <a:p>
            <a:pPr algn="ctr" fontAlgn="auto">
              <a:buClr>
                <a:schemeClr val="accent6">
                  <a:lumMod val="75000"/>
                </a:schemeClr>
              </a:buClr>
              <a:defRPr/>
            </a:pPr>
            <a:endParaRPr lang="ru-RU" sz="4200" b="1" i="1" dirty="0"/>
          </a:p>
          <a:p>
            <a:pPr algn="ctr" fontAlgn="auto">
              <a:buClr>
                <a:schemeClr val="accent6">
                  <a:lumMod val="75000"/>
                </a:schemeClr>
              </a:buClr>
              <a:defRPr/>
            </a:pPr>
            <a:endParaRPr lang="ru-RU" sz="4200" b="1" i="1" dirty="0" smtClean="0"/>
          </a:p>
          <a:p>
            <a:pPr algn="ctr" fontAlgn="auto">
              <a:buClr>
                <a:schemeClr val="accent6">
                  <a:lumMod val="75000"/>
                </a:schemeClr>
              </a:buClr>
              <a:defRPr/>
            </a:pPr>
            <a:endParaRPr lang="ru-RU" sz="4200" b="1" i="1" dirty="0"/>
          </a:p>
          <a:p>
            <a:pPr algn="ctr" fontAlgn="auto">
              <a:buClr>
                <a:schemeClr val="accent6">
                  <a:lumMod val="75000"/>
                </a:schemeClr>
              </a:buClr>
              <a:defRPr/>
            </a:pPr>
            <a:endParaRPr lang="ru-RU" sz="4200" b="1" i="1" dirty="0" smtClean="0"/>
          </a:p>
          <a:p>
            <a:pPr algn="ctr" fontAlgn="auto">
              <a:buClr>
                <a:schemeClr val="accent6">
                  <a:lumMod val="75000"/>
                </a:schemeClr>
              </a:buClr>
              <a:defRPr/>
            </a:pPr>
            <a:endParaRPr lang="ru-RU" sz="4200" b="1" i="1" dirty="0"/>
          </a:p>
          <a:p>
            <a:pPr algn="ctr" fontAlgn="auto">
              <a:buClr>
                <a:schemeClr val="accent6">
                  <a:lumMod val="75000"/>
                </a:schemeClr>
              </a:buClr>
              <a:defRPr/>
            </a:pPr>
            <a:endParaRPr lang="ru-RU" sz="4200" b="1" i="1" dirty="0" smtClean="0"/>
          </a:p>
          <a:p>
            <a:pPr algn="ctr" fontAlgn="auto">
              <a:buClr>
                <a:schemeClr val="accent6">
                  <a:lumMod val="75000"/>
                </a:schemeClr>
              </a:buClr>
              <a:defRPr/>
            </a:pPr>
            <a:endParaRPr lang="ru-RU" sz="4200" b="1" i="1" dirty="0" smtClean="0"/>
          </a:p>
          <a:p>
            <a:pPr algn="ctr" fontAlgn="auto">
              <a:buClr>
                <a:schemeClr val="accent6">
                  <a:lumMod val="75000"/>
                </a:schemeClr>
              </a:buClr>
              <a:defRPr/>
            </a:pPr>
            <a:endParaRPr lang="ru-RU" sz="4200" b="1" i="1" dirty="0"/>
          </a:p>
          <a:p>
            <a:pPr algn="ctr" fontAlgn="auto">
              <a:buClr>
                <a:schemeClr val="accent6">
                  <a:lumMod val="75000"/>
                </a:schemeClr>
              </a:buClr>
              <a:defRPr/>
            </a:pPr>
            <a:endParaRPr lang="ru-RU" sz="4200" b="1" i="1" dirty="0" smtClean="0"/>
          </a:p>
          <a:p>
            <a:pPr algn="ctr" fontAlgn="auto">
              <a:buClr>
                <a:schemeClr val="accent6">
                  <a:lumMod val="75000"/>
                </a:schemeClr>
              </a:buClr>
              <a:defRPr/>
            </a:pPr>
            <a:endParaRPr lang="ru-RU" sz="4200" b="1" i="1" dirty="0"/>
          </a:p>
          <a:p>
            <a:pPr algn="ctr" fontAlgn="auto">
              <a:buClr>
                <a:schemeClr val="accent6">
                  <a:lumMod val="75000"/>
                </a:schemeClr>
              </a:buClr>
              <a:defRPr/>
            </a:pPr>
            <a:endParaRPr lang="ru-RU" sz="4200" b="1" i="1" dirty="0"/>
          </a:p>
          <a:p>
            <a:pPr algn="ctr" fontAlgn="auto">
              <a:buClr>
                <a:schemeClr val="accent6">
                  <a:lumMod val="75000"/>
                </a:schemeClr>
              </a:buClr>
              <a:defRPr/>
            </a:pPr>
            <a:r>
              <a:rPr lang="ru-RU" sz="5600" b="1" i="1" dirty="0" smtClean="0">
                <a:solidFill>
                  <a:srgbClr val="0070C0"/>
                </a:solidFill>
                <a:latin typeface="Times New Roman" pitchFamily="18" charset="0"/>
                <a:cs typeface="Times New Roman" pitchFamily="18" charset="0"/>
              </a:rPr>
              <a:t>Игра</a:t>
            </a:r>
            <a:r>
              <a:rPr lang="ru-RU" sz="5600" b="1" i="1" dirty="0">
                <a:solidFill>
                  <a:srgbClr val="0070C0"/>
                </a:solidFill>
                <a:latin typeface="Times New Roman" pitchFamily="18" charset="0"/>
                <a:cs typeface="Times New Roman" pitchFamily="18" charset="0"/>
              </a:rPr>
              <a:t> «Шагаем в пробках»</a:t>
            </a:r>
            <a:endParaRPr lang="ru-RU" sz="5600" dirty="0">
              <a:solidFill>
                <a:srgbClr val="0070C0"/>
              </a:solidFill>
              <a:latin typeface="Times New Roman" pitchFamily="18" charset="0"/>
              <a:cs typeface="Times New Roman" pitchFamily="18" charset="0"/>
            </a:endParaRPr>
          </a:p>
          <a:p>
            <a:pPr algn="just" fontAlgn="auto">
              <a:buClr>
                <a:schemeClr val="accent6">
                  <a:lumMod val="75000"/>
                </a:schemeClr>
              </a:buClr>
              <a:defRPr/>
            </a:pPr>
            <a:r>
              <a:rPr lang="ru-RU" sz="5600" dirty="0" smtClean="0">
                <a:solidFill>
                  <a:srgbClr val="0070C0"/>
                </a:solidFill>
                <a:latin typeface="Times New Roman" pitchFamily="18" charset="0"/>
                <a:cs typeface="Times New Roman" pitchFamily="18" charset="0"/>
              </a:rPr>
              <a:t>   Но </a:t>
            </a:r>
            <a:r>
              <a:rPr lang="ru-RU" sz="5600" dirty="0">
                <a:solidFill>
                  <a:srgbClr val="0070C0"/>
                </a:solidFill>
                <a:latin typeface="Times New Roman" pitchFamily="18" charset="0"/>
                <a:cs typeface="Times New Roman" pitchFamily="18" charset="0"/>
              </a:rPr>
              <a:t>не стоит далеко убирать пробки, они могут помочь нам еще и в развитии мелкой моторики и координации пальцев рук. Предлагаю устроить «лыжную эстафету». Две пробки от пластиковых бутылок кладем на столе резьбой вверх. Это — «лыжи». Указательный и средний пальцы встают в них, как ноги. Двигаемся на «лыжах», делая по шагу на каждый ударный слог.</a:t>
            </a:r>
          </a:p>
          <a:p>
            <a:pPr algn="just" fontAlgn="auto">
              <a:buClr>
                <a:schemeClr val="accent6">
                  <a:lumMod val="75000"/>
                </a:schemeClr>
              </a:buClr>
              <a:defRPr/>
            </a:pPr>
            <a:r>
              <a:rPr lang="ru-RU" sz="5600" dirty="0">
                <a:solidFill>
                  <a:srgbClr val="0070C0"/>
                </a:solidFill>
                <a:latin typeface="Times New Roman" pitchFamily="18" charset="0"/>
                <a:cs typeface="Times New Roman" pitchFamily="18" charset="0"/>
              </a:rPr>
              <a:t>Мы едем на лыжах, мы мчимся с горы,</a:t>
            </a:r>
          </a:p>
          <a:p>
            <a:pPr algn="just" fontAlgn="auto">
              <a:buClr>
                <a:schemeClr val="accent6">
                  <a:lumMod val="75000"/>
                </a:schemeClr>
              </a:buClr>
              <a:defRPr/>
            </a:pPr>
            <a:r>
              <a:rPr lang="ru-RU" sz="5600" dirty="0">
                <a:solidFill>
                  <a:srgbClr val="0070C0"/>
                </a:solidFill>
                <a:latin typeface="Times New Roman" pitchFamily="18" charset="0"/>
                <a:cs typeface="Times New Roman" pitchFamily="18" charset="0"/>
              </a:rPr>
              <a:t>Мы любим забавы холодной зимы.</a:t>
            </a:r>
          </a:p>
          <a:p>
            <a:pPr algn="just" fontAlgn="auto">
              <a:buClr>
                <a:schemeClr val="accent6">
                  <a:lumMod val="75000"/>
                </a:schemeClr>
              </a:buClr>
              <a:defRPr/>
            </a:pPr>
            <a:r>
              <a:rPr lang="ru-RU" sz="5600" dirty="0">
                <a:solidFill>
                  <a:srgbClr val="0070C0"/>
                </a:solidFill>
                <a:latin typeface="Times New Roman" pitchFamily="18" charset="0"/>
                <a:cs typeface="Times New Roman" pitchFamily="18" charset="0"/>
              </a:rPr>
              <a:t>А если забыли стихотворение про «лыжи», тогда вспомним всем известное… Какое? Ну, конечно!</a:t>
            </a:r>
          </a:p>
          <a:p>
            <a:pPr algn="just" fontAlgn="auto">
              <a:buClr>
                <a:schemeClr val="accent6">
                  <a:lumMod val="75000"/>
                </a:schemeClr>
              </a:buClr>
              <a:defRPr/>
            </a:pPr>
            <a:r>
              <a:rPr lang="ru-RU" sz="5600" dirty="0">
                <a:solidFill>
                  <a:srgbClr val="0070C0"/>
                </a:solidFill>
                <a:latin typeface="Times New Roman" pitchFamily="18" charset="0"/>
                <a:cs typeface="Times New Roman" pitchFamily="18" charset="0"/>
              </a:rPr>
              <a:t>Мишка косолапый, по лесу идёт…</a:t>
            </a:r>
          </a:p>
          <a:p>
            <a:pPr algn="just" fontAlgn="auto">
              <a:buClr>
                <a:schemeClr val="accent6">
                  <a:lumMod val="75000"/>
                </a:schemeClr>
              </a:buClr>
              <a:defRPr/>
            </a:pPr>
            <a:endParaRPr lang="ru-RU" sz="4200" dirty="0">
              <a:latin typeface="Times New Roman" pitchFamily="18" charset="0"/>
              <a:cs typeface="Times New Roman" pitchFamily="18" charset="0"/>
            </a:endParaRPr>
          </a:p>
        </p:txBody>
      </p:sp>
      <p:pic>
        <p:nvPicPr>
          <p:cNvPr id="26626" name="Picture 3" descr="C:\Documents and Settings\Андрюха\Рабочий стол\оригами\k7.jpg"/>
          <p:cNvPicPr>
            <a:picLocks noChangeAspect="1" noChangeArrowheads="1"/>
          </p:cNvPicPr>
          <p:nvPr/>
        </p:nvPicPr>
        <p:blipFill>
          <a:blip r:embed="rId2"/>
          <a:srcRect/>
          <a:stretch>
            <a:fillRect/>
          </a:stretch>
        </p:blipFill>
        <p:spPr bwMode="auto">
          <a:xfrm>
            <a:off x="1216025" y="1989138"/>
            <a:ext cx="2355850" cy="1724025"/>
          </a:xfrm>
          <a:prstGeom prst="rect">
            <a:avLst/>
          </a:prstGeom>
          <a:noFill/>
          <a:ln w="9525">
            <a:noFill/>
            <a:miter lim="800000"/>
            <a:headEnd/>
            <a:tailEnd/>
          </a:ln>
        </p:spPr>
      </p:pic>
      <p:pic>
        <p:nvPicPr>
          <p:cNvPr id="26627" name="Picture 2" descr="C:\Documents and Settings\Андрюха\Рабочий стол\оригами\izobrajenie002.jpg"/>
          <p:cNvPicPr>
            <a:picLocks noChangeAspect="1" noChangeArrowheads="1"/>
          </p:cNvPicPr>
          <p:nvPr/>
        </p:nvPicPr>
        <p:blipFill>
          <a:blip r:embed="rId3"/>
          <a:srcRect/>
          <a:stretch>
            <a:fillRect/>
          </a:stretch>
        </p:blipFill>
        <p:spPr bwMode="auto">
          <a:xfrm>
            <a:off x="5435600" y="2060575"/>
            <a:ext cx="2493963"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Текст 2"/>
          <p:cNvSpPr>
            <a:spLocks noGrp="1"/>
          </p:cNvSpPr>
          <p:nvPr>
            <p:ph type="body" idx="1"/>
          </p:nvPr>
        </p:nvSpPr>
        <p:spPr>
          <a:xfrm>
            <a:off x="755650" y="260350"/>
            <a:ext cx="8064500" cy="2033588"/>
          </a:xfrm>
        </p:spPr>
        <p:txBody>
          <a:bodyPr/>
          <a:lstStyle/>
          <a:p>
            <a:pPr algn="ctr"/>
            <a:r>
              <a:rPr lang="ru-RU" sz="1400" b="1" dirty="0" smtClean="0">
                <a:solidFill>
                  <a:srgbClr val="0070C0"/>
                </a:solidFill>
                <a:latin typeface="Times New Roman" pitchFamily="18" charset="0"/>
                <a:cs typeface="Times New Roman" pitchFamily="18" charset="0"/>
              </a:rPr>
              <a:t>«Игры с прищепками»</a:t>
            </a:r>
          </a:p>
        </p:txBody>
      </p:sp>
      <p:sp>
        <p:nvSpPr>
          <p:cNvPr id="27650" name="Прямоугольник 3"/>
          <p:cNvSpPr>
            <a:spLocks noChangeArrowheads="1"/>
          </p:cNvSpPr>
          <p:nvPr/>
        </p:nvSpPr>
        <p:spPr bwMode="auto">
          <a:xfrm>
            <a:off x="771525" y="765175"/>
            <a:ext cx="7632700" cy="1600438"/>
          </a:xfrm>
          <a:prstGeom prst="rect">
            <a:avLst/>
          </a:prstGeom>
          <a:noFill/>
          <a:ln w="9525">
            <a:noFill/>
            <a:miter lim="800000"/>
            <a:headEnd/>
            <a:tailEnd/>
          </a:ln>
        </p:spPr>
        <p:txBody>
          <a:bodyPr>
            <a:spAutoFit/>
          </a:bodyPr>
          <a:lstStyle/>
          <a:p>
            <a:r>
              <a:rPr lang="ru-RU" sz="1400" dirty="0">
                <a:solidFill>
                  <a:srgbClr val="0070C0"/>
                </a:solidFill>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 С </a:t>
            </a:r>
            <a:r>
              <a:rPr lang="ru-RU" sz="1400" dirty="0">
                <a:solidFill>
                  <a:srgbClr val="0070C0"/>
                </a:solidFill>
                <a:latin typeface="Times New Roman" pitchFamily="18" charset="0"/>
                <a:cs typeface="Times New Roman" pitchFamily="18" charset="0"/>
              </a:rPr>
              <a:t>прищепками можно экспериментировать и придумывать различные игры на ходу.</a:t>
            </a:r>
          </a:p>
          <a:p>
            <a:r>
              <a:rPr lang="ru-RU" sz="1400" dirty="0">
                <a:solidFill>
                  <a:srgbClr val="0070C0"/>
                </a:solidFill>
                <a:latin typeface="Times New Roman" pitchFamily="18" charset="0"/>
                <a:cs typeface="Times New Roman" pitchFamily="18" charset="0"/>
              </a:rPr>
              <a:t>Для игры понадобятся, в первую очередь, конечно, обычные бельевые прищепки. Кроме этого вам могут пригодиться фигурки из картона (прямоугольник, круг, квадрат, треугольник, фигурки животных).</a:t>
            </a:r>
          </a:p>
          <a:p>
            <a:r>
              <a:rPr lang="ru-RU" sz="1400" dirty="0">
                <a:solidFill>
                  <a:srgbClr val="0070C0"/>
                </a:solidFill>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 </a:t>
            </a:r>
            <a:r>
              <a:rPr lang="ru-RU" sz="1400" dirty="0">
                <a:solidFill>
                  <a:srgbClr val="0070C0"/>
                </a:solidFill>
                <a:latin typeface="Times New Roman" pitchFamily="18" charset="0"/>
                <a:cs typeface="Times New Roman" pitchFamily="18" charset="0"/>
              </a:rPr>
              <a:t>И</a:t>
            </a:r>
            <a:r>
              <a:rPr lang="ru-RU" sz="1400" dirty="0" smtClean="0">
                <a:solidFill>
                  <a:srgbClr val="0070C0"/>
                </a:solidFill>
                <a:latin typeface="Times New Roman" pitchFamily="18" charset="0"/>
                <a:cs typeface="Times New Roman" pitchFamily="18" charset="0"/>
              </a:rPr>
              <a:t>спользовать </a:t>
            </a:r>
            <a:r>
              <a:rPr lang="ru-RU" sz="1400" dirty="0">
                <a:solidFill>
                  <a:srgbClr val="0070C0"/>
                </a:solidFill>
                <a:latin typeface="Times New Roman" pitchFamily="18" charset="0"/>
                <a:cs typeface="Times New Roman" pitchFamily="18" charset="0"/>
              </a:rPr>
              <a:t>прищепки в качестве конструктора. Из них можно смастерить самолётик, ёжика, забавных человечков, бабочку, паука и много ещё всего. Эта игра очень творческая, а потому, прекрасно развивает детское воображение.</a:t>
            </a:r>
          </a:p>
        </p:txBody>
      </p:sp>
      <p:pic>
        <p:nvPicPr>
          <p:cNvPr id="27651" name="Picture 2" descr="C:\Documents and Settings\Андрюха\Рабочий стол\оригами\111764285_4027137_Igry_dlya_razvitiya_motoriki.jpg"/>
          <p:cNvPicPr>
            <a:picLocks noChangeAspect="1" noChangeArrowheads="1"/>
          </p:cNvPicPr>
          <p:nvPr/>
        </p:nvPicPr>
        <p:blipFill>
          <a:blip r:embed="rId2"/>
          <a:srcRect/>
          <a:stretch>
            <a:fillRect/>
          </a:stretch>
        </p:blipFill>
        <p:spPr bwMode="auto">
          <a:xfrm>
            <a:off x="5765800" y="2654775"/>
            <a:ext cx="2769103" cy="1936620"/>
          </a:xfrm>
          <a:prstGeom prst="rect">
            <a:avLst/>
          </a:prstGeom>
          <a:noFill/>
          <a:ln w="9525">
            <a:noFill/>
            <a:miter lim="800000"/>
            <a:headEnd/>
            <a:tailEnd/>
          </a:ln>
        </p:spPr>
      </p:pic>
      <p:pic>
        <p:nvPicPr>
          <p:cNvPr id="27652" name="Picture 2" descr="C:\Documents and Settings\Андрюха\Рабочий стол\оригами\85444749_large_prischepki2.jpg"/>
          <p:cNvPicPr>
            <a:picLocks noChangeAspect="1" noChangeArrowheads="1"/>
          </p:cNvPicPr>
          <p:nvPr/>
        </p:nvPicPr>
        <p:blipFill>
          <a:blip r:embed="rId3"/>
          <a:srcRect/>
          <a:stretch>
            <a:fillRect/>
          </a:stretch>
        </p:blipFill>
        <p:spPr bwMode="auto">
          <a:xfrm>
            <a:off x="461157" y="4797152"/>
            <a:ext cx="2688443" cy="1822723"/>
          </a:xfrm>
          <a:prstGeom prst="rect">
            <a:avLst/>
          </a:prstGeom>
          <a:noFill/>
          <a:ln w="9525">
            <a:noFill/>
            <a:miter lim="800000"/>
            <a:headEnd/>
            <a:tailEnd/>
          </a:ln>
        </p:spPr>
      </p:pic>
      <p:pic>
        <p:nvPicPr>
          <p:cNvPr id="27653" name="Picture 2" descr="C:\Documents and Settings\Андрюха\Рабочий стол\оригами\83815960_large_2.jpg"/>
          <p:cNvPicPr>
            <a:picLocks noChangeAspect="1" noChangeArrowheads="1"/>
          </p:cNvPicPr>
          <p:nvPr/>
        </p:nvPicPr>
        <p:blipFill>
          <a:blip r:embed="rId4"/>
          <a:srcRect/>
          <a:stretch>
            <a:fillRect/>
          </a:stretch>
        </p:blipFill>
        <p:spPr bwMode="auto">
          <a:xfrm>
            <a:off x="458591" y="2636912"/>
            <a:ext cx="2689994" cy="1954483"/>
          </a:xfrm>
          <a:prstGeom prst="rect">
            <a:avLst/>
          </a:prstGeom>
          <a:noFill/>
          <a:ln w="9525">
            <a:noFill/>
            <a:miter lim="800000"/>
            <a:headEnd/>
            <a:tailEnd/>
          </a:ln>
        </p:spPr>
      </p:pic>
      <p:pic>
        <p:nvPicPr>
          <p:cNvPr id="27654" name="Picture 3" descr="C:\Documents and Settings\Андрюха\Рабочий стол\оригами\94757646_MANUALIDEAS25252520CON25252520PINZAS2525252025252528225252529.jpg"/>
          <p:cNvPicPr>
            <a:picLocks noChangeAspect="1" noChangeArrowheads="1"/>
          </p:cNvPicPr>
          <p:nvPr/>
        </p:nvPicPr>
        <p:blipFill>
          <a:blip r:embed="rId5"/>
          <a:srcRect r="2493"/>
          <a:stretch>
            <a:fillRect/>
          </a:stretch>
        </p:blipFill>
        <p:spPr bwMode="auto">
          <a:xfrm>
            <a:off x="5754688" y="4869160"/>
            <a:ext cx="2780215" cy="1750715"/>
          </a:xfrm>
          <a:prstGeom prst="rect">
            <a:avLst/>
          </a:prstGeom>
          <a:noFill/>
          <a:ln w="9525">
            <a:noFill/>
            <a:miter lim="800000"/>
            <a:headEnd/>
            <a:tailEnd/>
          </a:ln>
        </p:spPr>
      </p:pic>
      <p:pic>
        <p:nvPicPr>
          <p:cNvPr id="27655" name="Рисунок 7" descr="DSC07449.JPG"/>
          <p:cNvPicPr>
            <a:picLocks noChangeAspect="1" noChangeArrowheads="1"/>
          </p:cNvPicPr>
          <p:nvPr/>
        </p:nvPicPr>
        <p:blipFill>
          <a:blip r:embed="rId6"/>
          <a:srcRect l="2850" r="2989"/>
          <a:stretch>
            <a:fillRect/>
          </a:stretch>
        </p:blipFill>
        <p:spPr bwMode="auto">
          <a:xfrm>
            <a:off x="3275013" y="3392488"/>
            <a:ext cx="2351087" cy="1908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547664" y="980728"/>
            <a:ext cx="7272808" cy="2232248"/>
          </a:xfrm>
        </p:spPr>
        <p:txBody>
          <a:bodyPr/>
          <a:lstStyle/>
          <a:p>
            <a:pPr algn="l"/>
            <a:r>
              <a:rPr lang="ru-RU" sz="1600" b="1" dirty="0">
                <a:solidFill>
                  <a:srgbClr val="0070C0"/>
                </a:solidFill>
                <a:latin typeface="Times New Roman" pitchFamily="18" charset="0"/>
                <a:cs typeface="Times New Roman" pitchFamily="18" charset="0"/>
              </a:rPr>
              <a:t>Хвосты:</a:t>
            </a:r>
            <a:r>
              <a:rPr lang="ru-RU" sz="1600" dirty="0">
                <a:solidFill>
                  <a:srgbClr val="0070C0"/>
                </a:solidFill>
                <a:latin typeface="Times New Roman" pitchFamily="18" charset="0"/>
                <a:cs typeface="Times New Roman" pitchFamily="18" charset="0"/>
              </a:rPr>
              <a:t> Прищепки могут выступать в роли хвостов. Достаточно вырезать различные силуэты: рыбки, птички, петушка, собачки, кошки и т. д.</a:t>
            </a:r>
            <a:br>
              <a:rPr lang="ru-RU" sz="1600" dirty="0">
                <a:solidFill>
                  <a:srgbClr val="0070C0"/>
                </a:solidFill>
                <a:latin typeface="Times New Roman" pitchFamily="18" charset="0"/>
                <a:cs typeface="Times New Roman" pitchFamily="18" charset="0"/>
              </a:rPr>
            </a:br>
            <a:r>
              <a:rPr lang="ru-RU" sz="1600" b="1" dirty="0">
                <a:solidFill>
                  <a:srgbClr val="0070C0"/>
                </a:solidFill>
                <a:latin typeface="Times New Roman" pitchFamily="18" charset="0"/>
                <a:cs typeface="Times New Roman" pitchFamily="18" charset="0"/>
              </a:rPr>
              <a:t>Ушки:</a:t>
            </a:r>
            <a:r>
              <a:rPr lang="ru-RU" sz="1600" dirty="0">
                <a:solidFill>
                  <a:srgbClr val="0070C0"/>
                </a:solidFill>
                <a:latin typeface="Times New Roman" pitchFamily="18" charset="0"/>
                <a:cs typeface="Times New Roman" pitchFamily="18" charset="0"/>
              </a:rPr>
              <a:t> Прищепки могут играть роль ушек – например, у зайца. Нарисуйте и вырежьте силуэт зайца (без ушей). А затем предложите ребенку догадаться, чего не хватает у зайчика и доделать его.</a:t>
            </a:r>
            <a:br>
              <a:rPr lang="ru-RU" sz="1600" dirty="0">
                <a:solidFill>
                  <a:srgbClr val="0070C0"/>
                </a:solidFill>
                <a:latin typeface="Times New Roman" pitchFamily="18" charset="0"/>
                <a:cs typeface="Times New Roman" pitchFamily="18" charset="0"/>
              </a:rPr>
            </a:br>
            <a:r>
              <a:rPr lang="ru-RU" sz="1600" b="1" dirty="0">
                <a:solidFill>
                  <a:srgbClr val="0070C0"/>
                </a:solidFill>
                <a:latin typeface="Times New Roman" pitchFamily="18" charset="0"/>
                <a:cs typeface="Times New Roman" pitchFamily="18" charset="0"/>
              </a:rPr>
              <a:t>Человечки:</a:t>
            </a:r>
            <a:r>
              <a:rPr lang="ru-RU" sz="1600" dirty="0">
                <a:solidFill>
                  <a:srgbClr val="0070C0"/>
                </a:solidFill>
                <a:latin typeface="Times New Roman" pitchFamily="18" charset="0"/>
                <a:cs typeface="Times New Roman" pitchFamily="18" charset="0"/>
              </a:rPr>
              <a:t> На плотной бумаге нарисуйте, а затем и вырежьте силуэты девочек и мальчиков (без рук и без ног, но в платьицах и рубашечках). Вместо ног и рук малышу нужно подставлять прищепки</a:t>
            </a:r>
            <a:r>
              <a:rPr lang="ru-RU" sz="1600" dirty="0" smtClean="0">
                <a:solidFill>
                  <a:srgbClr val="0070C0"/>
                </a:solidFill>
                <a:latin typeface="Times New Roman" pitchFamily="18" charset="0"/>
                <a:cs typeface="Times New Roman" pitchFamily="18" charset="0"/>
              </a:rPr>
              <a:t>.  </a:t>
            </a:r>
          </a:p>
          <a:p>
            <a:pPr algn="l"/>
            <a:r>
              <a:rPr lang="ru-RU" sz="1600" dirty="0">
                <a:solidFill>
                  <a:srgbClr val="0070C0"/>
                </a:solidFill>
                <a:latin typeface="Times New Roman" pitchFamily="18" charset="0"/>
                <a:cs typeface="Times New Roman" pitchFamily="18" charset="0"/>
              </a:rPr>
              <a:t/>
            </a:r>
            <a:br>
              <a:rPr lang="ru-RU" sz="1600" dirty="0">
                <a:solidFill>
                  <a:srgbClr val="0070C0"/>
                </a:solidFill>
                <a:latin typeface="Times New Roman" pitchFamily="18" charset="0"/>
                <a:cs typeface="Times New Roman" pitchFamily="18" charset="0"/>
              </a:rPr>
            </a:br>
            <a:r>
              <a:rPr lang="ru-RU" sz="1600" dirty="0" smtClean="0">
                <a:solidFill>
                  <a:srgbClr val="0070C0"/>
                </a:solidFill>
                <a:latin typeface="Times New Roman" pitchFamily="18" charset="0"/>
                <a:cs typeface="Times New Roman" pitchFamily="18" charset="0"/>
              </a:rPr>
              <a:t>  </a:t>
            </a:r>
          </a:p>
          <a:p>
            <a:pPr algn="l"/>
            <a:r>
              <a:rPr lang="ru-RU" sz="1600" dirty="0" smtClean="0">
                <a:solidFill>
                  <a:srgbClr val="0070C0"/>
                </a:solidFill>
                <a:latin typeface="Times New Roman" pitchFamily="18" charset="0"/>
                <a:cs typeface="Times New Roman" pitchFamily="18" charset="0"/>
              </a:rPr>
              <a:t>    Все </a:t>
            </a:r>
            <a:r>
              <a:rPr lang="ru-RU" sz="1600" dirty="0">
                <a:solidFill>
                  <a:srgbClr val="0070C0"/>
                </a:solidFill>
                <a:latin typeface="Times New Roman" pitchFamily="18" charset="0"/>
                <a:cs typeface="Times New Roman" pitchFamily="18" charset="0"/>
              </a:rPr>
              <a:t>эти игры развивают не только пальцы, но и формируют пространственно-образное мышление, чувственное восприятие, творческую фантазию и логику. Развивая движения пальцев рук, мы тем самым способствуем развитию интеллектуальных и мыслительных процессов ребенка, становлению его речи.</a:t>
            </a:r>
            <a:br>
              <a:rPr lang="ru-RU" sz="1600" dirty="0">
                <a:solidFill>
                  <a:srgbClr val="0070C0"/>
                </a:solidFill>
                <a:latin typeface="Times New Roman" pitchFamily="18" charset="0"/>
                <a:cs typeface="Times New Roman" pitchFamily="18" charset="0"/>
              </a:rPr>
            </a:br>
            <a:endParaRPr lang="ru-RU" sz="1600" dirty="0">
              <a:solidFill>
                <a:srgbClr val="0070C0"/>
              </a:solidFill>
              <a:latin typeface="Times New Roman" pitchFamily="18" charset="0"/>
              <a:cs typeface="Times New Roman" pitchFamily="18" charset="0"/>
            </a:endParaRPr>
          </a:p>
        </p:txBody>
      </p:sp>
      <p:pic>
        <p:nvPicPr>
          <p:cNvPr id="4" name="Рисунок 6" descr="http://www.maam.ru/upload/blogs/c0edad4ba4ce01b332506ff899a92306.jpg.jpg"/>
          <p:cNvPicPr>
            <a:picLocks noChangeAspect="1" noChangeArrowheads="1"/>
          </p:cNvPicPr>
          <p:nvPr/>
        </p:nvPicPr>
        <p:blipFill rotWithShape="1">
          <a:blip r:embed="rId2"/>
          <a:srcRect l="46182" t="13932" r="8652"/>
          <a:stretch/>
        </p:blipFill>
        <p:spPr bwMode="auto">
          <a:xfrm>
            <a:off x="7308304" y="4805265"/>
            <a:ext cx="1418254" cy="1829518"/>
          </a:xfrm>
          <a:prstGeom prst="rect">
            <a:avLst/>
          </a:prstGeom>
          <a:noFill/>
          <a:ln w="9525">
            <a:noFill/>
            <a:miter lim="800000"/>
            <a:headEnd/>
            <a:tailEnd/>
          </a:ln>
        </p:spPr>
      </p:pic>
      <p:pic>
        <p:nvPicPr>
          <p:cNvPr id="5" name="Рисунок 6" descr="http://www.maam.ru/upload/blogs/c0edad4ba4ce01b332506ff899a92306.jpg.jpg"/>
          <p:cNvPicPr>
            <a:picLocks noChangeAspect="1" noChangeArrowheads="1"/>
          </p:cNvPicPr>
          <p:nvPr/>
        </p:nvPicPr>
        <p:blipFill rotWithShape="1">
          <a:blip r:embed="rId2"/>
          <a:srcRect l="20338" r="48462"/>
          <a:stretch/>
        </p:blipFill>
        <p:spPr bwMode="auto">
          <a:xfrm>
            <a:off x="395536" y="260648"/>
            <a:ext cx="979714" cy="2125663"/>
          </a:xfrm>
          <a:prstGeom prst="rect">
            <a:avLst/>
          </a:prstGeom>
          <a:noFill/>
          <a:ln w="9525">
            <a:noFill/>
            <a:miter lim="800000"/>
            <a:headEnd/>
            <a:tailEnd/>
          </a:ln>
        </p:spPr>
      </p:pic>
    </p:spTree>
    <p:extLst>
      <p:ext uri="{BB962C8B-B14F-4D97-AF65-F5344CB8AC3E}">
        <p14:creationId xmlns:p14="http://schemas.microsoft.com/office/powerpoint/2010/main" val="2353411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5544616" cy="864096"/>
          </a:xfrm>
        </p:spPr>
        <p:txBody>
          <a:bodyPr/>
          <a:lstStyle/>
          <a:p>
            <a:pPr marL="0" indent="0" algn="ctr" fontAlgn="auto">
              <a:spcAft>
                <a:spcPts val="0"/>
              </a:spcAft>
              <a:buClr>
                <a:schemeClr val="accent6">
                  <a:lumMod val="75000"/>
                </a:schemeClr>
              </a:buClr>
              <a:buFont typeface="Georgia" pitchFamily="18" charset="0"/>
              <a:buNone/>
              <a:defRPr/>
            </a:pPr>
            <a:r>
              <a:rPr lang="ru-RU" sz="2400" dirty="0" smtClean="0">
                <a:solidFill>
                  <a:schemeClr val="accent1">
                    <a:lumMod val="75000"/>
                  </a:schemeClr>
                </a:solidFill>
                <a:latin typeface="Times New Roman" pitchFamily="18" charset="0"/>
                <a:cs typeface="Times New Roman" pitchFamily="18" charset="0"/>
              </a:rPr>
              <a:t>Цветы</a:t>
            </a:r>
            <a:br>
              <a:rPr lang="ru-RU" sz="2400" dirty="0" smtClean="0">
                <a:solidFill>
                  <a:schemeClr val="accent1">
                    <a:lumMod val="75000"/>
                  </a:schemeClr>
                </a:solidFill>
                <a:latin typeface="Times New Roman" pitchFamily="18" charset="0"/>
                <a:cs typeface="Times New Roman" pitchFamily="18" charset="0"/>
              </a:rPr>
            </a:br>
            <a:r>
              <a:rPr lang="ru-RU" sz="1800" dirty="0" smtClean="0">
                <a:solidFill>
                  <a:schemeClr val="accent1">
                    <a:lumMod val="75000"/>
                  </a:schemeClr>
                </a:solidFill>
                <a:latin typeface="Times New Roman" pitchFamily="18" charset="0"/>
                <a:cs typeface="Times New Roman" pitchFamily="18" charset="0"/>
              </a:rPr>
              <a:t/>
            </a:r>
            <a:br>
              <a:rPr lang="ru-RU" sz="1800" dirty="0" smtClean="0">
                <a:solidFill>
                  <a:schemeClr val="accent1">
                    <a:lumMod val="75000"/>
                  </a:schemeClr>
                </a:solidFill>
                <a:latin typeface="Times New Roman" pitchFamily="18" charset="0"/>
                <a:cs typeface="Times New Roman" pitchFamily="18" charset="0"/>
              </a:rPr>
            </a:br>
            <a:r>
              <a:rPr lang="ru-RU" sz="1600" dirty="0" smtClean="0">
                <a:solidFill>
                  <a:schemeClr val="accent1">
                    <a:lumMod val="75000"/>
                  </a:schemeClr>
                </a:solidFill>
                <a:latin typeface="Times New Roman" pitchFamily="18" charset="0"/>
                <a:cs typeface="Times New Roman" pitchFamily="18" charset="0"/>
              </a:rPr>
              <a:t/>
            </a:r>
            <a:br>
              <a:rPr lang="ru-RU" sz="1600" dirty="0" smtClean="0">
                <a:solidFill>
                  <a:schemeClr val="accent1">
                    <a:lumMod val="75000"/>
                  </a:schemeClr>
                </a:solidFill>
                <a:latin typeface="Times New Roman" pitchFamily="18" charset="0"/>
                <a:cs typeface="Times New Roman" pitchFamily="18" charset="0"/>
              </a:rPr>
            </a:br>
            <a:endParaRPr lang="ru-RU" sz="1600" dirty="0">
              <a:solidFill>
                <a:schemeClr val="accent1">
                  <a:lumMod val="75000"/>
                </a:schemeClr>
              </a:solidFill>
              <a:latin typeface="Times New Roman" pitchFamily="18" charset="0"/>
              <a:cs typeface="Times New Roman" pitchFamily="18" charset="0"/>
            </a:endParaRPr>
          </a:p>
        </p:txBody>
      </p:sp>
      <p:sp>
        <p:nvSpPr>
          <p:cNvPr id="3" name="Текст 2"/>
          <p:cNvSpPr>
            <a:spLocks noGrp="1"/>
          </p:cNvSpPr>
          <p:nvPr>
            <p:ph type="body" idx="1"/>
          </p:nvPr>
        </p:nvSpPr>
        <p:spPr>
          <a:xfrm>
            <a:off x="323850" y="981075"/>
            <a:ext cx="5970588" cy="5400675"/>
          </a:xfrm>
        </p:spPr>
        <p:txBody>
          <a:bodyPr rtlCol="0">
            <a:normAutofit/>
          </a:bodyPr>
          <a:lstStyle/>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Наши алые цветы</a:t>
            </a:r>
            <a:endParaRPr lang="ru-RU" sz="1400" dirty="0" smtClean="0">
              <a:solidFill>
                <a:schemeClr val="accent1">
                  <a:lumMod val="75000"/>
                </a:schemeClr>
              </a:solidFill>
              <a:latin typeface="Times New Roman" pitchFamily="18" charset="0"/>
              <a:cs typeface="Times New Roman" pitchFamily="18" charset="0"/>
            </a:endParaRP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Распускают лепестки</a:t>
            </a:r>
          </a:p>
          <a:p>
            <a:pPr algn="l" fontAlgn="auto">
              <a:buClr>
                <a:schemeClr val="accent6">
                  <a:lumMod val="75000"/>
                </a:schemeClr>
              </a:buClr>
              <a:defRPr/>
            </a:pPr>
            <a:r>
              <a:rPr lang="ru-RU" sz="1400" dirty="0" smtClean="0">
                <a:solidFill>
                  <a:schemeClr val="accent1">
                    <a:lumMod val="75000"/>
                  </a:schemeClr>
                </a:solidFill>
                <a:latin typeface="Times New Roman" pitchFamily="18" charset="0"/>
                <a:cs typeface="Times New Roman" pitchFamily="18" charset="0"/>
              </a:rPr>
              <a:t>Локти прижаты друг к другу, кисти сомкнуты в виде лодочки перед лицом, затем раскрываются в виде чашки</a:t>
            </a:r>
            <a:r>
              <a:rPr lang="ru-RU" sz="1400" b="1" dirty="0" smtClean="0">
                <a:solidFill>
                  <a:schemeClr val="accent1">
                    <a:lumMod val="75000"/>
                  </a:schemeClr>
                </a:solidFill>
                <a:latin typeface="Times New Roman" pitchFamily="18" charset="0"/>
                <a:cs typeface="Times New Roman" pitchFamily="18" charset="0"/>
              </a:rPr>
              <a:t>.</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Ветерок чуть дышит,</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Лепестки колышет.</a:t>
            </a:r>
          </a:p>
          <a:p>
            <a:pPr algn="l" fontAlgn="auto">
              <a:buClr>
                <a:schemeClr val="accent6">
                  <a:lumMod val="75000"/>
                </a:schemeClr>
              </a:buClr>
              <a:defRPr/>
            </a:pPr>
            <a:r>
              <a:rPr lang="ru-RU" sz="1400" dirty="0" smtClean="0">
                <a:solidFill>
                  <a:schemeClr val="accent1">
                    <a:lumMod val="75000"/>
                  </a:schemeClr>
                </a:solidFill>
                <a:latin typeface="Times New Roman" pitchFamily="18" charset="0"/>
                <a:cs typeface="Times New Roman" pitchFamily="18" charset="0"/>
              </a:rPr>
              <a:t>Кисти делают движения по часовой, против часовой стрелки.</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Наши алые цветки</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Закрывают лепестки,</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Тихо засыпают ,</a:t>
            </a:r>
          </a:p>
          <a:p>
            <a:pPr algn="l" fontAlgn="auto">
              <a:buClr>
                <a:schemeClr val="accent6">
                  <a:lumMod val="75000"/>
                </a:schemeClr>
              </a:buClr>
              <a:defRPr/>
            </a:pPr>
            <a:r>
              <a:rPr lang="ru-RU" sz="1400" b="1" dirty="0" smtClean="0">
                <a:solidFill>
                  <a:schemeClr val="accent1">
                    <a:lumMod val="75000"/>
                  </a:schemeClr>
                </a:solidFill>
                <a:latin typeface="Times New Roman" pitchFamily="18" charset="0"/>
                <a:cs typeface="Times New Roman" pitchFamily="18" charset="0"/>
              </a:rPr>
              <a:t>Головой качают.</a:t>
            </a:r>
          </a:p>
          <a:p>
            <a:pPr algn="l" fontAlgn="auto">
              <a:buClr>
                <a:schemeClr val="accent6">
                  <a:lumMod val="75000"/>
                </a:schemeClr>
              </a:buClr>
              <a:defRPr/>
            </a:pPr>
            <a:r>
              <a:rPr lang="ru-RU" sz="1400" dirty="0" smtClean="0">
                <a:solidFill>
                  <a:schemeClr val="accent1">
                    <a:lumMod val="75000"/>
                  </a:schemeClr>
                </a:solidFill>
                <a:latin typeface="Times New Roman" pitchFamily="18" charset="0"/>
                <a:cs typeface="Times New Roman" pitchFamily="18" charset="0"/>
              </a:rPr>
              <a:t>Кисти рук наклоняются вправо и влево.</a:t>
            </a:r>
          </a:p>
          <a:p>
            <a:pPr algn="l" fontAlgn="auto">
              <a:buClr>
                <a:schemeClr val="accent6">
                  <a:lumMod val="75000"/>
                </a:schemeClr>
              </a:buClr>
              <a:defRPr/>
            </a:pPr>
            <a:endParaRPr lang="ru-RU" sz="1400" dirty="0" smtClean="0">
              <a:solidFill>
                <a:schemeClr val="accent1">
                  <a:lumMod val="75000"/>
                </a:schemeClr>
              </a:solidFill>
              <a:latin typeface="Times New Roman" pitchFamily="18" charset="0"/>
              <a:cs typeface="Times New Roman" pitchFamily="18" charset="0"/>
            </a:endParaRPr>
          </a:p>
          <a:p>
            <a:pPr algn="l" fontAlgn="auto">
              <a:buClr>
                <a:schemeClr val="accent6">
                  <a:lumMod val="75000"/>
                </a:schemeClr>
              </a:buClr>
              <a:defRPr/>
            </a:pPr>
            <a:endParaRPr lang="ru-RU" sz="1400" dirty="0" smtClean="0">
              <a:solidFill>
                <a:schemeClr val="accent1">
                  <a:lumMod val="75000"/>
                </a:schemeClr>
              </a:solidFill>
              <a:latin typeface="Times New Roman" pitchFamily="18" charset="0"/>
              <a:cs typeface="Times New Roman" pitchFamily="18" charset="0"/>
            </a:endParaRPr>
          </a:p>
          <a:p>
            <a:pPr algn="l" fontAlgn="auto">
              <a:buClr>
                <a:schemeClr val="accent6">
                  <a:lumMod val="75000"/>
                </a:schemeClr>
              </a:buClr>
              <a:defRPr/>
            </a:pPr>
            <a:r>
              <a:rPr lang="ru-RU" sz="1400" dirty="0" smtClean="0">
                <a:solidFill>
                  <a:schemeClr val="accent1">
                    <a:lumMod val="75000"/>
                  </a:schemeClr>
                </a:solidFill>
                <a:latin typeface="Times New Roman" pitchFamily="18" charset="0"/>
                <a:cs typeface="Times New Roman" pitchFamily="18" charset="0"/>
              </a:rPr>
              <a:t>   Затем дайте детям </a:t>
            </a:r>
            <a:r>
              <a:rPr lang="ru-RU" sz="1400" dirty="0">
                <a:solidFill>
                  <a:schemeClr val="accent1">
                    <a:lumMod val="75000"/>
                  </a:schemeClr>
                </a:solidFill>
                <a:latin typeface="Times New Roman" pitchFamily="18" charset="0"/>
                <a:cs typeface="Times New Roman" pitchFamily="18" charset="0"/>
              </a:rPr>
              <a:t>заготовки серединок цветков разных цветов. Дети прикрепляют лепестки, подбирая по цвету серединки из прищепок. Главное научить деток нажимать на прищепку так, чтобы она открылась и удерживать в этом положении, чтобы успеть прикрепить на заготовку. </a:t>
            </a:r>
            <a:br>
              <a:rPr lang="ru-RU" sz="1400" dirty="0">
                <a:solidFill>
                  <a:schemeClr val="accent1">
                    <a:lumMod val="75000"/>
                  </a:schemeClr>
                </a:solidFill>
                <a:latin typeface="Times New Roman" pitchFamily="18" charset="0"/>
                <a:cs typeface="Times New Roman" pitchFamily="18" charset="0"/>
              </a:rPr>
            </a:br>
            <a:endParaRPr lang="ru-RU" sz="1400" dirty="0">
              <a:solidFill>
                <a:schemeClr val="accent1">
                  <a:lumMod val="75000"/>
                </a:schemeClr>
              </a:solidFill>
              <a:latin typeface="Times New Roman" pitchFamily="18" charset="0"/>
              <a:cs typeface="Times New Roman" pitchFamily="18" charset="0"/>
            </a:endParaRPr>
          </a:p>
          <a:p>
            <a:pPr algn="l" fontAlgn="auto">
              <a:buClr>
                <a:schemeClr val="accent6">
                  <a:lumMod val="75000"/>
                </a:schemeClr>
              </a:buClr>
              <a:defRPr/>
            </a:pPr>
            <a:endParaRPr lang="ru-RU" sz="1400" dirty="0">
              <a:solidFill>
                <a:schemeClr val="accent1">
                  <a:lumMod val="75000"/>
                </a:schemeClr>
              </a:solidFill>
              <a:latin typeface="Times New Roman" pitchFamily="18" charset="0"/>
              <a:cs typeface="Times New Roman" pitchFamily="18" charset="0"/>
            </a:endParaRPr>
          </a:p>
        </p:txBody>
      </p:sp>
      <p:pic>
        <p:nvPicPr>
          <p:cNvPr id="28675" name="Picture 2" descr="C:\Documents and Settings\Андрюха\Рабочий стол\оригами\image12.jpeg"/>
          <p:cNvPicPr>
            <a:picLocks noChangeAspect="1" noChangeArrowheads="1"/>
          </p:cNvPicPr>
          <p:nvPr/>
        </p:nvPicPr>
        <p:blipFill>
          <a:blip r:embed="rId2"/>
          <a:srcRect/>
          <a:stretch>
            <a:fillRect/>
          </a:stretch>
        </p:blipFill>
        <p:spPr bwMode="auto">
          <a:xfrm>
            <a:off x="6516688" y="1628775"/>
            <a:ext cx="2432050" cy="3240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0747" y="692696"/>
            <a:ext cx="6984776" cy="536272"/>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со скрепками</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endParaRPr lang="ru-RU" sz="1600" dirty="0">
              <a:solidFill>
                <a:srgbClr val="0070C0"/>
              </a:solidFill>
              <a:latin typeface="Times New Roman" pitchFamily="18" charset="0"/>
              <a:cs typeface="Times New Roman" pitchFamily="18" charset="0"/>
            </a:endParaRPr>
          </a:p>
        </p:txBody>
      </p:sp>
      <p:sp>
        <p:nvSpPr>
          <p:cNvPr id="3" name="Текст 2"/>
          <p:cNvSpPr>
            <a:spLocks noGrp="1"/>
          </p:cNvSpPr>
          <p:nvPr>
            <p:ph type="body" idx="1"/>
          </p:nvPr>
        </p:nvSpPr>
        <p:spPr>
          <a:xfrm>
            <a:off x="323528" y="981074"/>
            <a:ext cx="8496944" cy="1079773"/>
          </a:xfrm>
        </p:spPr>
        <p:txBody>
          <a:bodyPr rtlCol="0">
            <a:normAutofit fontScale="25000" lnSpcReduction="20000"/>
          </a:bodyPr>
          <a:lstStyle/>
          <a:p>
            <a:pPr algn="l" fontAlgn="auto">
              <a:buClr>
                <a:schemeClr val="accent6">
                  <a:lumMod val="75000"/>
                </a:schemeClr>
              </a:buClr>
              <a:defRPr/>
            </a:pPr>
            <a:r>
              <a:rPr lang="ru-RU" sz="6400" dirty="0" smtClean="0">
                <a:solidFill>
                  <a:srgbClr val="0070C0"/>
                </a:solidFill>
                <a:latin typeface="Times New Roman" pitchFamily="18" charset="0"/>
                <a:cs typeface="Times New Roman" pitchFamily="18" charset="0"/>
              </a:rPr>
              <a:t>                                      </a:t>
            </a:r>
            <a:r>
              <a:rPr lang="ru-RU" sz="6400" b="1" dirty="0" smtClean="0">
                <a:solidFill>
                  <a:srgbClr val="0070C0"/>
                </a:solidFill>
                <a:latin typeface="Times New Roman" pitchFamily="18" charset="0"/>
                <a:cs typeface="Times New Roman" pitchFamily="18" charset="0"/>
              </a:rPr>
              <a:t>Игра «ЧТО </a:t>
            </a:r>
            <a:r>
              <a:rPr lang="ru-RU" sz="6400" b="1" dirty="0">
                <a:solidFill>
                  <a:srgbClr val="0070C0"/>
                </a:solidFill>
                <a:latin typeface="Times New Roman" pitchFamily="18" charset="0"/>
                <a:cs typeface="Times New Roman" pitchFamily="18" charset="0"/>
              </a:rPr>
              <a:t>НЕ ДОРИСОВАЛ ХУДОЖНИК</a:t>
            </a:r>
            <a:r>
              <a:rPr lang="ru-RU" sz="6400" b="1" dirty="0" smtClean="0">
                <a:solidFill>
                  <a:srgbClr val="0070C0"/>
                </a:solidFill>
                <a:latin typeface="Times New Roman" pitchFamily="18" charset="0"/>
                <a:cs typeface="Times New Roman" pitchFamily="18" charset="0"/>
              </a:rPr>
              <a:t>?»</a:t>
            </a:r>
          </a:p>
          <a:p>
            <a:pPr algn="l" fontAlgn="auto">
              <a:buClr>
                <a:schemeClr val="accent6">
                  <a:lumMod val="75000"/>
                </a:schemeClr>
              </a:buClr>
              <a:defRPr/>
            </a:pPr>
            <a:endParaRPr lang="ru-RU" sz="1600" dirty="0">
              <a:solidFill>
                <a:srgbClr val="0070C0"/>
              </a:solidFill>
              <a:latin typeface="Times New Roman" pitchFamily="18" charset="0"/>
              <a:cs typeface="Times New Roman" pitchFamily="18" charset="0"/>
            </a:endParaRPr>
          </a:p>
          <a:p>
            <a:pPr algn="l" fontAlgn="auto">
              <a:buClr>
                <a:schemeClr val="accent6">
                  <a:lumMod val="75000"/>
                </a:schemeClr>
              </a:buClr>
              <a:defRPr/>
            </a:pPr>
            <a:r>
              <a:rPr lang="ru-RU" sz="5600" dirty="0" smtClean="0">
                <a:solidFill>
                  <a:srgbClr val="0070C0"/>
                </a:solidFill>
                <a:latin typeface="Times New Roman" pitchFamily="18" charset="0"/>
                <a:cs typeface="Times New Roman" pitchFamily="18" charset="0"/>
              </a:rPr>
              <a:t>   Предложить </a:t>
            </a:r>
            <a:r>
              <a:rPr lang="ru-RU" sz="5600" dirty="0">
                <a:solidFill>
                  <a:srgbClr val="0070C0"/>
                </a:solidFill>
                <a:latin typeface="Times New Roman" pitchFamily="18" charset="0"/>
                <a:cs typeface="Times New Roman" pitchFamily="18" charset="0"/>
              </a:rPr>
              <a:t>детям внимательно посмотреть на плоскостную игрушку. Затем дети должны рассказать, что забыл нарисовать художник. Предложить детям исправить ошибки, воспользовавшись скрепками или прищепками, подходящими по цвету.</a:t>
            </a:r>
          </a:p>
          <a:p>
            <a:pPr algn="l" fontAlgn="auto">
              <a:buClr>
                <a:schemeClr val="accent6">
                  <a:lumMod val="75000"/>
                </a:schemeClr>
              </a:buClr>
              <a:defRPr/>
            </a:pPr>
            <a:endParaRPr lang="ru-RU" sz="5600" dirty="0">
              <a:solidFill>
                <a:srgbClr val="0070C0"/>
              </a:solidFill>
              <a:latin typeface="Times New Roman" pitchFamily="18" charset="0"/>
              <a:cs typeface="Times New Roman" pitchFamily="18" charset="0"/>
            </a:endParaRPr>
          </a:p>
        </p:txBody>
      </p:sp>
      <p:pic>
        <p:nvPicPr>
          <p:cNvPr id="29699" name="Рисунок 5" descr="http://www.maam.ru/upload/blogs/aebbab52e26cddf1cd208032743c0b60.jpg.jpg"/>
          <p:cNvPicPr>
            <a:picLocks noChangeAspect="1" noChangeArrowheads="1"/>
          </p:cNvPicPr>
          <p:nvPr/>
        </p:nvPicPr>
        <p:blipFill>
          <a:blip r:embed="rId2"/>
          <a:srcRect l="7045" r="6461"/>
          <a:stretch>
            <a:fillRect/>
          </a:stretch>
        </p:blipFill>
        <p:spPr bwMode="auto">
          <a:xfrm>
            <a:off x="1115616" y="4077072"/>
            <a:ext cx="2098675" cy="2095500"/>
          </a:xfrm>
          <a:prstGeom prst="rect">
            <a:avLst/>
          </a:prstGeom>
          <a:noFill/>
          <a:ln w="9525">
            <a:noFill/>
            <a:miter lim="800000"/>
            <a:headEnd/>
            <a:tailEnd/>
          </a:ln>
        </p:spPr>
      </p:pic>
      <p:pic>
        <p:nvPicPr>
          <p:cNvPr id="29701" name="Рисунок 7" descr="http://www.maam.ru/upload/blogs/22a1f66c578d3012a7e100dfcd7b08cf.jpg.jpg"/>
          <p:cNvPicPr>
            <a:picLocks noChangeAspect="1" noChangeArrowheads="1"/>
          </p:cNvPicPr>
          <p:nvPr/>
        </p:nvPicPr>
        <p:blipFill>
          <a:blip r:embed="rId3"/>
          <a:srcRect/>
          <a:stretch>
            <a:fillRect/>
          </a:stretch>
        </p:blipFill>
        <p:spPr bwMode="auto">
          <a:xfrm>
            <a:off x="6372200" y="4081129"/>
            <a:ext cx="2138363" cy="2095500"/>
          </a:xfrm>
          <a:prstGeom prst="rect">
            <a:avLst/>
          </a:prstGeom>
          <a:noFill/>
          <a:ln w="9525">
            <a:noFill/>
            <a:miter lim="800000"/>
            <a:headEnd/>
            <a:tailEnd/>
          </a:ln>
        </p:spPr>
      </p:pic>
      <p:pic>
        <p:nvPicPr>
          <p:cNvPr id="7" name="Рисунок 6" descr="«Веселые скрепки». Развивающие игры для развития мелкой моторики пальцев рук"/>
          <p:cNvPicPr/>
          <p:nvPr/>
        </p:nvPicPr>
        <p:blipFill rotWithShape="1">
          <a:blip r:embed="rId4">
            <a:extLst>
              <a:ext uri="{28A0092B-C50C-407E-A947-70E740481C1C}">
                <a14:useLocalDpi xmlns:a14="http://schemas.microsoft.com/office/drawing/2010/main" val="0"/>
              </a:ext>
            </a:extLst>
          </a:blip>
          <a:srcRect l="8345" r="10993"/>
          <a:stretch/>
        </p:blipFill>
        <p:spPr bwMode="auto">
          <a:xfrm>
            <a:off x="3480115" y="2060848"/>
            <a:ext cx="2566120" cy="2276794"/>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5816" y="1124744"/>
            <a:ext cx="6552728" cy="576064"/>
          </a:xfrm>
        </p:spPr>
        <p:txBody>
          <a:bodyPr/>
          <a:lstStyle/>
          <a:p>
            <a:pPr marL="0" indent="0" algn="l" fontAlgn="auto">
              <a:spcAft>
                <a:spcPts val="0"/>
              </a:spcAft>
              <a:buClr>
                <a:schemeClr val="accent6">
                  <a:lumMod val="75000"/>
                </a:schemeClr>
              </a:buClr>
              <a:buFont typeface="Georgia" pitchFamily="18" charset="0"/>
              <a:buNone/>
              <a:defRPr/>
            </a:pPr>
            <a:r>
              <a:rPr lang="ru-RU" sz="1600" dirty="0" smtClean="0">
                <a:solidFill>
                  <a:srgbClr val="0070C0"/>
                </a:solidFill>
                <a:effectLst/>
                <a:latin typeface="Times New Roman" pitchFamily="18" charset="0"/>
                <a:cs typeface="Times New Roman" pitchFamily="18" charset="0"/>
              </a:rPr>
              <a:t>                                     Игра «ВЕСЕЛОЕ </a:t>
            </a:r>
            <a:r>
              <a:rPr lang="ru-RU" sz="1600" dirty="0">
                <a:solidFill>
                  <a:srgbClr val="0070C0"/>
                </a:solidFill>
                <a:effectLst/>
                <a:latin typeface="Times New Roman" pitchFamily="18" charset="0"/>
                <a:cs typeface="Times New Roman" pitchFamily="18" charset="0"/>
              </a:rPr>
              <a:t>СОЛНЫШКО»</a:t>
            </a:r>
            <a:br>
              <a:rPr lang="ru-RU" sz="1600" dirty="0">
                <a:solidFill>
                  <a:srgbClr val="0070C0"/>
                </a:solidFill>
                <a:effectLst/>
                <a:latin typeface="Times New Roman" pitchFamily="18" charset="0"/>
                <a:cs typeface="Times New Roman" pitchFamily="18" charset="0"/>
              </a:rPr>
            </a:br>
            <a:r>
              <a:rPr lang="ru-RU" sz="1600" dirty="0" smtClean="0">
                <a:solidFill>
                  <a:srgbClr val="0070C0"/>
                </a:solidFill>
                <a:effectLst/>
                <a:latin typeface="Times New Roman" pitchFamily="18" charset="0"/>
                <a:cs typeface="Times New Roman" pitchFamily="18" charset="0"/>
              </a:rPr>
              <a:t/>
            </a:r>
            <a:br>
              <a:rPr lang="ru-RU" sz="1600" dirty="0" smtClean="0">
                <a:solidFill>
                  <a:srgbClr val="0070C0"/>
                </a:solidFill>
                <a:effectLst/>
                <a:latin typeface="Times New Roman" pitchFamily="18" charset="0"/>
                <a:cs typeface="Times New Roman" pitchFamily="18" charset="0"/>
              </a:rPr>
            </a:br>
            <a:r>
              <a:rPr lang="ru-RU" sz="1600" dirty="0" smtClean="0">
                <a:solidFill>
                  <a:srgbClr val="0070C0"/>
                </a:solidFill>
                <a:effectLst/>
                <a:latin typeface="Times New Roman" pitchFamily="18" charset="0"/>
                <a:cs typeface="Times New Roman" pitchFamily="18" charset="0"/>
              </a:rPr>
              <a:t>   </a:t>
            </a:r>
            <a:r>
              <a:rPr lang="ru-RU" sz="1400" dirty="0" smtClean="0">
                <a:solidFill>
                  <a:srgbClr val="0070C0"/>
                </a:solidFill>
                <a:effectLst/>
                <a:latin typeface="Times New Roman" pitchFamily="18" charset="0"/>
                <a:cs typeface="Times New Roman" pitchFamily="18" charset="0"/>
              </a:rPr>
              <a:t>Наше </a:t>
            </a:r>
            <a:r>
              <a:rPr lang="ru-RU" sz="1400" dirty="0">
                <a:solidFill>
                  <a:srgbClr val="0070C0"/>
                </a:solidFill>
                <a:effectLst/>
                <a:latin typeface="Times New Roman" pitchFamily="18" charset="0"/>
                <a:cs typeface="Times New Roman" pitchFamily="18" charset="0"/>
              </a:rPr>
              <a:t>солнышко потеряло свои лучики. Какого цвета лучи у солнышка?</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Давайте поможем солнышку снова ярко засветить.</a:t>
            </a:r>
            <a:r>
              <a:rPr lang="ru-RU" sz="1600" dirty="0">
                <a:solidFill>
                  <a:srgbClr val="0070C0"/>
                </a:solidFill>
                <a:effectLst/>
                <a:latin typeface="Times New Roman" pitchFamily="18" charset="0"/>
                <a:cs typeface="Times New Roman" pitchFamily="18" charset="0"/>
              </a:rPr>
              <a:t/>
            </a:r>
            <a:br>
              <a:rPr lang="ru-RU" sz="1600" dirty="0">
                <a:solidFill>
                  <a:srgbClr val="0070C0"/>
                </a:solidFill>
                <a:effectLst/>
                <a:latin typeface="Times New Roman" pitchFamily="18" charset="0"/>
                <a:cs typeface="Times New Roman" pitchFamily="18" charset="0"/>
              </a:rPr>
            </a:br>
            <a:endParaRPr lang="ru-RU" sz="1600" dirty="0">
              <a:solidFill>
                <a:srgbClr val="0070C0"/>
              </a:solidFill>
              <a:latin typeface="Times New Roman" pitchFamily="18" charset="0"/>
              <a:cs typeface="Times New Roman" pitchFamily="18" charset="0"/>
            </a:endParaRPr>
          </a:p>
        </p:txBody>
      </p:sp>
      <p:sp>
        <p:nvSpPr>
          <p:cNvPr id="3" name="Текст 2"/>
          <p:cNvSpPr>
            <a:spLocks noGrp="1"/>
          </p:cNvSpPr>
          <p:nvPr>
            <p:ph type="body" idx="1"/>
          </p:nvPr>
        </p:nvSpPr>
        <p:spPr>
          <a:xfrm>
            <a:off x="179388" y="4127500"/>
            <a:ext cx="6192837" cy="1081088"/>
          </a:xfrm>
        </p:spPr>
        <p:txBody>
          <a:bodyPr rtlCol="0">
            <a:normAutofit fontScale="92500" lnSpcReduction="10000"/>
          </a:bodyPr>
          <a:lstStyle/>
          <a:p>
            <a:pPr algn="l" fontAlgn="auto">
              <a:buClr>
                <a:schemeClr val="accent6">
                  <a:lumMod val="75000"/>
                </a:schemeClr>
              </a:buClr>
              <a:defRPr/>
            </a:pPr>
            <a:r>
              <a:rPr lang="ru-RU" sz="1600" b="1" dirty="0" smtClean="0">
                <a:solidFill>
                  <a:srgbClr val="0070C0"/>
                </a:solidFill>
                <a:latin typeface="Times New Roman" pitchFamily="18" charset="0"/>
                <a:cs typeface="Times New Roman" pitchFamily="18" charset="0"/>
              </a:rPr>
              <a:t>                                          Игра «ПОМОГИ   </a:t>
            </a:r>
            <a:r>
              <a:rPr lang="ru-RU" sz="1600" b="1" dirty="0">
                <a:solidFill>
                  <a:srgbClr val="0070C0"/>
                </a:solidFill>
                <a:latin typeface="Times New Roman" pitchFamily="18" charset="0"/>
                <a:cs typeface="Times New Roman" pitchFamily="18" charset="0"/>
              </a:rPr>
              <a:t>ЕЖИКУ»</a:t>
            </a:r>
          </a:p>
          <a:p>
            <a:pPr algn="l" fontAlgn="auto">
              <a:buClr>
                <a:schemeClr val="accent6">
                  <a:lumMod val="75000"/>
                </a:schemeClr>
              </a:buClr>
              <a:defRPr/>
            </a:pPr>
            <a:endParaRPr lang="ru-RU" sz="1400" b="1" dirty="0" smtClean="0">
              <a:solidFill>
                <a:srgbClr val="0070C0"/>
              </a:solidFill>
              <a:latin typeface="Times New Roman" pitchFamily="18" charset="0"/>
              <a:cs typeface="Times New Roman" pitchFamily="18" charset="0"/>
            </a:endParaRPr>
          </a:p>
          <a:p>
            <a:pPr algn="l" fontAlgn="auto">
              <a:buClr>
                <a:schemeClr val="accent6">
                  <a:lumMod val="75000"/>
                </a:schemeClr>
              </a:buClr>
              <a:defRPr/>
            </a:pPr>
            <a:r>
              <a:rPr lang="ru-RU" sz="1500" b="1" dirty="0" smtClean="0">
                <a:solidFill>
                  <a:srgbClr val="0070C0"/>
                </a:solidFill>
                <a:latin typeface="Times New Roman" pitchFamily="18" charset="0"/>
                <a:cs typeface="Times New Roman" pitchFamily="18" charset="0"/>
              </a:rPr>
              <a:t>   "</a:t>
            </a:r>
            <a:r>
              <a:rPr lang="ru-RU" sz="1500" b="1" dirty="0">
                <a:solidFill>
                  <a:srgbClr val="0070C0"/>
                </a:solidFill>
                <a:latin typeface="Times New Roman" pitchFamily="18" charset="0"/>
                <a:cs typeface="Times New Roman" pitchFamily="18" charset="0"/>
              </a:rPr>
              <a:t>Не портной, а всю жизнь ходит с иголками" Кто это? Поможем нашему портному Ежику собрать свои иголки.</a:t>
            </a:r>
          </a:p>
          <a:p>
            <a:pPr algn="l" fontAlgn="auto">
              <a:buClr>
                <a:schemeClr val="accent6">
                  <a:lumMod val="75000"/>
                </a:schemeClr>
              </a:buClr>
              <a:defRPr/>
            </a:pPr>
            <a:endParaRPr lang="ru-RU" sz="1400" dirty="0">
              <a:solidFill>
                <a:srgbClr val="0070C0"/>
              </a:solidFill>
              <a:latin typeface="Times New Roman" pitchFamily="18" charset="0"/>
              <a:cs typeface="Times New Roman" pitchFamily="18" charset="0"/>
            </a:endParaRPr>
          </a:p>
        </p:txBody>
      </p:sp>
      <p:pic>
        <p:nvPicPr>
          <p:cNvPr id="30723" name="Рисунок 3" descr="http://www.maam.ru/upload/blogs/0c45b8ec0672ce2122df27a0abf13d1b.jpg.jpg"/>
          <p:cNvPicPr>
            <a:picLocks noChangeAspect="1" noChangeArrowheads="1"/>
          </p:cNvPicPr>
          <p:nvPr/>
        </p:nvPicPr>
        <p:blipFill>
          <a:blip r:embed="rId2"/>
          <a:srcRect/>
          <a:stretch>
            <a:fillRect/>
          </a:stretch>
        </p:blipFill>
        <p:spPr bwMode="auto">
          <a:xfrm>
            <a:off x="250825" y="404813"/>
            <a:ext cx="2520950" cy="2160587"/>
          </a:xfrm>
          <a:prstGeom prst="rect">
            <a:avLst/>
          </a:prstGeom>
          <a:noFill/>
          <a:ln w="9525">
            <a:noFill/>
            <a:miter lim="800000"/>
            <a:headEnd/>
            <a:tailEnd/>
          </a:ln>
        </p:spPr>
      </p:pic>
      <p:pic>
        <p:nvPicPr>
          <p:cNvPr id="30724" name="Рисунок 4" descr="http://www.maam.ru/upload/blogs/6602fa0b00995a991c403c2667970215.jpg.jpg"/>
          <p:cNvPicPr>
            <a:picLocks noChangeAspect="1" noChangeArrowheads="1"/>
          </p:cNvPicPr>
          <p:nvPr/>
        </p:nvPicPr>
        <p:blipFill>
          <a:blip r:embed="rId3"/>
          <a:srcRect l="10992" r="12582"/>
          <a:stretch>
            <a:fillRect/>
          </a:stretch>
        </p:blipFill>
        <p:spPr bwMode="auto">
          <a:xfrm>
            <a:off x="6588125" y="4005263"/>
            <a:ext cx="2058988"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800" y="2204864"/>
            <a:ext cx="6480720" cy="648072"/>
          </a:xfrm>
        </p:spPr>
        <p:txBody>
          <a:bodyPr/>
          <a:lstStyle/>
          <a:p>
            <a:pPr marL="0" indent="0" algn="l" fontAlgn="auto">
              <a:spcAft>
                <a:spcPts val="0"/>
              </a:spcAft>
              <a:buClr>
                <a:schemeClr val="accent6">
                  <a:lumMod val="75000"/>
                </a:schemeClr>
              </a:buClr>
              <a:buFont typeface="Georgia" pitchFamily="18" charset="0"/>
              <a:buNone/>
              <a:defRPr/>
            </a:pPr>
            <a:r>
              <a:rPr lang="ru-RU" sz="1600" dirty="0" smtClean="0">
                <a:solidFill>
                  <a:srgbClr val="0070C0"/>
                </a:solidFill>
                <a:effectLst/>
                <a:latin typeface="Times New Roman" pitchFamily="18" charset="0"/>
                <a:cs typeface="Times New Roman" pitchFamily="18" charset="0"/>
              </a:rPr>
              <a:t>Игра "ЗАБАВНЫЕ </a:t>
            </a:r>
            <a:r>
              <a:rPr lang="ru-RU" sz="1600" dirty="0">
                <a:solidFill>
                  <a:srgbClr val="0070C0"/>
                </a:solidFill>
                <a:effectLst/>
                <a:latin typeface="Times New Roman" pitchFamily="18" charset="0"/>
                <a:cs typeface="Times New Roman" pitchFamily="18" charset="0"/>
              </a:rPr>
              <a:t>ТУЧКИ"</a:t>
            </a:r>
            <a:br>
              <a:rPr lang="ru-RU" sz="1600" dirty="0">
                <a:solidFill>
                  <a:srgbClr val="0070C0"/>
                </a:solidFill>
                <a:effectLst/>
                <a:latin typeface="Times New Roman" pitchFamily="18" charset="0"/>
                <a:cs typeface="Times New Roman" pitchFamily="18" charset="0"/>
              </a:rPr>
            </a:br>
            <a:r>
              <a:rPr lang="ru-RU" sz="1600" dirty="0" smtClean="0">
                <a:solidFill>
                  <a:srgbClr val="0070C0"/>
                </a:solidFill>
                <a:effectLst/>
                <a:latin typeface="Times New Roman" pitchFamily="18" charset="0"/>
                <a:cs typeface="Times New Roman" pitchFamily="18" charset="0"/>
              </a:rPr>
              <a:t/>
            </a:r>
            <a:br>
              <a:rPr lang="ru-RU" sz="1600" dirty="0" smtClean="0">
                <a:solidFill>
                  <a:srgbClr val="0070C0"/>
                </a:solidFill>
                <a:effectLst/>
                <a:latin typeface="Times New Roman" pitchFamily="18" charset="0"/>
                <a:cs typeface="Times New Roman" pitchFamily="18" charset="0"/>
              </a:rPr>
            </a:br>
            <a:r>
              <a:rPr lang="ru-RU" sz="1400" dirty="0" smtClean="0">
                <a:solidFill>
                  <a:srgbClr val="0070C0"/>
                </a:solidFill>
                <a:effectLst/>
                <a:latin typeface="Times New Roman" pitchFamily="18" charset="0"/>
                <a:cs typeface="Times New Roman" pitchFamily="18" charset="0"/>
              </a:rPr>
              <a:t>Надо </a:t>
            </a:r>
            <a:r>
              <a:rPr lang="ru-RU" sz="1400" dirty="0">
                <a:solidFill>
                  <a:srgbClr val="0070C0"/>
                </a:solidFill>
                <a:effectLst/>
                <a:latin typeface="Times New Roman" pitchFamily="18" charset="0"/>
                <a:cs typeface="Times New Roman" pitchFamily="18" charset="0"/>
              </a:rPr>
              <a:t>мною, над тобою,</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Пролетел мешок с водою,</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Наскочил на дальний лес,</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Прохудился и исчез.</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Присоедини к тучке дождинки. Какая тучка (хмурая, сердитая, осенняя) Какой дождь из этой тучки (холодный, неприятный.)</a:t>
            </a:r>
            <a:br>
              <a:rPr lang="ru-RU" sz="1400" dirty="0">
                <a:solidFill>
                  <a:srgbClr val="0070C0"/>
                </a:solidFill>
                <a:effectLst/>
                <a:latin typeface="Times New Roman" pitchFamily="18" charset="0"/>
                <a:cs typeface="Times New Roman" pitchFamily="18" charset="0"/>
              </a:rPr>
            </a:br>
            <a:endParaRPr lang="ru-RU" sz="1400" dirty="0">
              <a:solidFill>
                <a:srgbClr val="0070C0"/>
              </a:solidFill>
              <a:latin typeface="Times New Roman" pitchFamily="18" charset="0"/>
              <a:cs typeface="Times New Roman" pitchFamily="18" charset="0"/>
            </a:endParaRPr>
          </a:p>
        </p:txBody>
      </p:sp>
      <p:sp>
        <p:nvSpPr>
          <p:cNvPr id="31746" name="Текст 2"/>
          <p:cNvSpPr>
            <a:spLocks noGrp="1"/>
          </p:cNvSpPr>
          <p:nvPr>
            <p:ph type="body" idx="1"/>
          </p:nvPr>
        </p:nvSpPr>
        <p:spPr>
          <a:xfrm>
            <a:off x="107504" y="4437112"/>
            <a:ext cx="6078538" cy="503238"/>
          </a:xfrm>
        </p:spPr>
        <p:txBody>
          <a:bodyPr/>
          <a:lstStyle/>
          <a:p>
            <a:r>
              <a:rPr lang="ru-RU" sz="1500" b="1" dirty="0" smtClean="0">
                <a:solidFill>
                  <a:srgbClr val="0070C0"/>
                </a:solidFill>
                <a:latin typeface="Times New Roman" pitchFamily="18" charset="0"/>
                <a:cs typeface="Times New Roman" pitchFamily="18" charset="0"/>
              </a:rPr>
              <a:t>А из этой тучки какой дождик льет? (теплый, летний, грибной.)</a:t>
            </a:r>
          </a:p>
          <a:p>
            <a:endParaRPr lang="ru-RU" b="1" dirty="0" smtClean="0"/>
          </a:p>
        </p:txBody>
      </p:sp>
      <p:pic>
        <p:nvPicPr>
          <p:cNvPr id="31747" name="Рисунок 5" descr="http://www.maam.ru/upload/blogs/42cb51e38ed1a88d170dab80028750e7.jpg.jpg"/>
          <p:cNvPicPr>
            <a:picLocks noChangeAspect="1" noChangeArrowheads="1"/>
          </p:cNvPicPr>
          <p:nvPr/>
        </p:nvPicPr>
        <p:blipFill>
          <a:blip r:embed="rId2"/>
          <a:srcRect l="5829" r="8112"/>
          <a:stretch>
            <a:fillRect/>
          </a:stretch>
        </p:blipFill>
        <p:spPr bwMode="auto">
          <a:xfrm>
            <a:off x="323528" y="692696"/>
            <a:ext cx="2184400" cy="2305050"/>
          </a:xfrm>
          <a:prstGeom prst="rect">
            <a:avLst/>
          </a:prstGeom>
          <a:noFill/>
          <a:ln w="9525">
            <a:noFill/>
            <a:miter lim="800000"/>
            <a:headEnd/>
            <a:tailEnd/>
          </a:ln>
        </p:spPr>
      </p:pic>
      <p:pic>
        <p:nvPicPr>
          <p:cNvPr id="31748" name="Рисунок 6" descr="http://www.maam.ru/upload/blogs/59530a5085a38df2ae5758c6a6754945.jpg.jpg"/>
          <p:cNvPicPr>
            <a:picLocks noChangeAspect="1" noChangeArrowheads="1"/>
          </p:cNvPicPr>
          <p:nvPr/>
        </p:nvPicPr>
        <p:blipFill>
          <a:blip r:embed="rId3"/>
          <a:srcRect l="9576" r="11522"/>
          <a:stretch>
            <a:fillRect/>
          </a:stretch>
        </p:blipFill>
        <p:spPr bwMode="auto">
          <a:xfrm>
            <a:off x="6260826" y="3429000"/>
            <a:ext cx="2609850" cy="2846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5736" y="332656"/>
            <a:ext cx="5660109" cy="680288"/>
          </a:xfrm>
        </p:spPr>
        <p:txBody>
          <a:bodyPr/>
          <a:lstStyle/>
          <a:p>
            <a:pPr marL="0" indent="0" algn="ctr">
              <a:buNone/>
            </a:pPr>
            <a:r>
              <a:rPr lang="ru-RU" sz="2400" dirty="0" smtClean="0">
                <a:solidFill>
                  <a:srgbClr val="0070C0"/>
                </a:solidFill>
                <a:latin typeface="Times New Roman" pitchFamily="18" charset="0"/>
                <a:cs typeface="Times New Roman" pitchFamily="18" charset="0"/>
              </a:rPr>
              <a:t>Игра-раскраска</a:t>
            </a:r>
            <a:endParaRPr lang="ru-RU" sz="2400" dirty="0">
              <a:solidFill>
                <a:srgbClr val="0070C0"/>
              </a:solidFill>
              <a:latin typeface="Times New Roman" pitchFamily="18" charset="0"/>
              <a:cs typeface="Times New Roman" pitchFamily="18" charset="0"/>
            </a:endParaRPr>
          </a:p>
        </p:txBody>
      </p:sp>
      <p:sp>
        <p:nvSpPr>
          <p:cNvPr id="3" name="Текст 2"/>
          <p:cNvSpPr>
            <a:spLocks noGrp="1"/>
          </p:cNvSpPr>
          <p:nvPr>
            <p:ph type="body" idx="1"/>
          </p:nvPr>
        </p:nvSpPr>
        <p:spPr>
          <a:xfrm>
            <a:off x="323528" y="1412776"/>
            <a:ext cx="8424936" cy="792088"/>
          </a:xfrm>
        </p:spPr>
        <p:txBody>
          <a:bodyPr/>
          <a:lstStyle/>
          <a:p>
            <a:pPr algn="l"/>
            <a:r>
              <a:rPr lang="ru-RU" sz="1800" dirty="0" smtClean="0">
                <a:solidFill>
                  <a:srgbClr val="0070C0"/>
                </a:solidFill>
                <a:latin typeface="Times New Roman" pitchFamily="18" charset="0"/>
                <a:cs typeface="Times New Roman" pitchFamily="18" charset="0"/>
              </a:rPr>
              <a:t>   Художник нарисовал только контур предметов. Раскрасьте предметы с помощью скрепок.</a:t>
            </a:r>
            <a:endParaRPr lang="ru-RU" sz="1800" dirty="0">
              <a:solidFill>
                <a:srgbClr val="0070C0"/>
              </a:solidFill>
              <a:latin typeface="Times New Roman" pitchFamily="18" charset="0"/>
              <a:cs typeface="Times New Roman" pitchFamily="18" charset="0"/>
            </a:endParaRPr>
          </a:p>
        </p:txBody>
      </p:sp>
      <p:pic>
        <p:nvPicPr>
          <p:cNvPr id="4" name="Picture 2" descr="C:\Documents and Settings\Андрюха\Рабочий стол\оригами\img3.jpg"/>
          <p:cNvPicPr>
            <a:picLocks noChangeAspect="1" noChangeArrowheads="1"/>
          </p:cNvPicPr>
          <p:nvPr/>
        </p:nvPicPr>
        <p:blipFill rotWithShape="1">
          <a:blip r:embed="rId2"/>
          <a:srcRect l="1701" r="52782"/>
          <a:stretch/>
        </p:blipFill>
        <p:spPr bwMode="auto">
          <a:xfrm>
            <a:off x="3707904" y="2380653"/>
            <a:ext cx="1877195" cy="3094221"/>
          </a:xfrm>
          <a:prstGeom prst="rect">
            <a:avLst/>
          </a:prstGeom>
          <a:noFill/>
          <a:ln w="9525">
            <a:noFill/>
            <a:miter lim="800000"/>
            <a:headEnd/>
            <a:tailEnd/>
          </a:ln>
        </p:spPr>
      </p:pic>
      <p:pic>
        <p:nvPicPr>
          <p:cNvPr id="1026" name="Picture 2" descr="C:\Documents and Settings\Андрюха\Рабочий стол\оригами\выложи из скрепок.jpg"/>
          <p:cNvPicPr>
            <a:picLocks noChangeAspect="1" noChangeArrowheads="1"/>
          </p:cNvPicPr>
          <p:nvPr/>
        </p:nvPicPr>
        <p:blipFill rotWithShape="1">
          <a:blip r:embed="rId3">
            <a:extLst>
              <a:ext uri="{28A0092B-C50C-407E-A947-70E740481C1C}">
                <a14:useLocalDpi xmlns:a14="http://schemas.microsoft.com/office/drawing/2010/main" val="0"/>
              </a:ext>
            </a:extLst>
          </a:blip>
          <a:srcRect l="5609" t="5371" r="5211"/>
          <a:stretch/>
        </p:blipFill>
        <p:spPr bwMode="auto">
          <a:xfrm rot="971715">
            <a:off x="6376388" y="2621403"/>
            <a:ext cx="1977188" cy="30942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Андрюха\Рабочий стол\оригами\img3.jpg"/>
          <p:cNvPicPr>
            <a:picLocks noChangeAspect="1" noChangeArrowheads="1"/>
          </p:cNvPicPr>
          <p:nvPr/>
        </p:nvPicPr>
        <p:blipFill rotWithShape="1">
          <a:blip r:embed="rId2"/>
          <a:srcRect l="53324"/>
          <a:stretch/>
        </p:blipFill>
        <p:spPr bwMode="auto">
          <a:xfrm rot="20514956">
            <a:off x="945931" y="2629407"/>
            <a:ext cx="1924954" cy="3094221"/>
          </a:xfrm>
          <a:prstGeom prst="rect">
            <a:avLst/>
          </a:prstGeom>
          <a:noFill/>
          <a:ln w="9525">
            <a:noFill/>
            <a:miter lim="800000"/>
            <a:headEnd/>
            <a:tailEnd/>
          </a:ln>
        </p:spPr>
      </p:pic>
    </p:spTree>
    <p:extLst>
      <p:ext uri="{BB962C8B-B14F-4D97-AF65-F5344CB8AC3E}">
        <p14:creationId xmlns:p14="http://schemas.microsoft.com/office/powerpoint/2010/main" val="1860639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188640"/>
            <a:ext cx="5966666" cy="432048"/>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 крупой</a:t>
            </a:r>
            <a:endParaRPr lang="ru-RU" sz="2800" dirty="0">
              <a:solidFill>
                <a:srgbClr val="0070C0"/>
              </a:solidFill>
              <a:latin typeface="Times New Roman" pitchFamily="18" charset="0"/>
              <a:cs typeface="Times New Roman" pitchFamily="18" charset="0"/>
            </a:endParaRPr>
          </a:p>
        </p:txBody>
      </p:sp>
      <p:sp>
        <p:nvSpPr>
          <p:cNvPr id="33794" name="Текст 2"/>
          <p:cNvSpPr>
            <a:spLocks noGrp="1"/>
          </p:cNvSpPr>
          <p:nvPr>
            <p:ph type="body" idx="1"/>
          </p:nvPr>
        </p:nvSpPr>
        <p:spPr>
          <a:xfrm>
            <a:off x="539552" y="764704"/>
            <a:ext cx="8064500" cy="2449513"/>
          </a:xfrm>
        </p:spPr>
        <p:txBody>
          <a:bodyPr/>
          <a:lstStyle/>
          <a:p>
            <a:pPr algn="ctr"/>
            <a:r>
              <a:rPr lang="ru-RU" sz="1600" b="1" i="1" dirty="0" smtClean="0">
                <a:solidFill>
                  <a:srgbClr val="0070C0"/>
                </a:solidFill>
                <a:latin typeface="Times New Roman" pitchFamily="18" charset="0"/>
                <a:cs typeface="Times New Roman" pitchFamily="18" charset="0"/>
              </a:rPr>
              <a:t>Игра «Золушка»</a:t>
            </a:r>
            <a:endParaRPr lang="ru-RU" sz="1600" dirty="0" smtClean="0">
              <a:solidFill>
                <a:srgbClr val="0070C0"/>
              </a:solidFill>
              <a:latin typeface="Times New Roman" pitchFamily="18" charset="0"/>
              <a:cs typeface="Times New Roman" pitchFamily="18" charset="0"/>
            </a:endParaRPr>
          </a:p>
          <a:p>
            <a:pPr algn="just"/>
            <a:r>
              <a:rPr lang="ru-RU" sz="1400" dirty="0" smtClean="0">
                <a:solidFill>
                  <a:srgbClr val="0070C0"/>
                </a:solidFill>
                <a:latin typeface="Times New Roman" pitchFamily="18" charset="0"/>
                <a:cs typeface="Times New Roman" pitchFamily="18" charset="0"/>
              </a:rPr>
              <a:t>   Перед вами лежат перемешанные семена гороха, фасоли и киндер – игрушки. За 30 секунд, вы должны их рассортировать. Когда ребенок научится делать это достаточно быстро, можно усложнить задание: например, завязать ему глаза.</a:t>
            </a:r>
          </a:p>
          <a:p>
            <a:pPr algn="just"/>
            <a:r>
              <a:rPr lang="ru-RU" sz="1400" dirty="0" smtClean="0">
                <a:solidFill>
                  <a:srgbClr val="0070C0"/>
                </a:solidFill>
                <a:latin typeface="Times New Roman" pitchFamily="18" charset="0"/>
                <a:cs typeface="Times New Roman" pitchFamily="18" charset="0"/>
              </a:rPr>
              <a:t> Сенсорное развитие и развитие мелкой моторики в таких играх неразрывно связаны друг с другом. Предложите ребёнку, а сейчас попробуйте сами, выполнить вот такое упражнение – надо взять одну </a:t>
            </a:r>
            <a:r>
              <a:rPr lang="ru-RU" sz="1400" dirty="0" err="1" smtClean="0">
                <a:solidFill>
                  <a:srgbClr val="0070C0"/>
                </a:solidFill>
                <a:latin typeface="Times New Roman" pitchFamily="18" charset="0"/>
                <a:cs typeface="Times New Roman" pitchFamily="18" charset="0"/>
              </a:rPr>
              <a:t>фасолинку</a:t>
            </a:r>
            <a:r>
              <a:rPr lang="ru-RU" sz="1400" dirty="0" smtClean="0">
                <a:solidFill>
                  <a:srgbClr val="0070C0"/>
                </a:solidFill>
                <a:latin typeface="Times New Roman" pitchFamily="18" charset="0"/>
                <a:cs typeface="Times New Roman" pitchFamily="18" charset="0"/>
              </a:rPr>
              <a:t> большим и указательным пальцем, потом большим и средним, потом – большим и безымянным… получается? А деткам это выполнить очень трудно! Ну, а если дома Вы будете устраивать вот такие тренировки, то мелкая моторика вашего ребёнка будет развиваться гораздо быстрее. А если в конце игры ребёнок откопает «клад» (маленькая игрушка или конфета, поверьте, восторгу не будет предела)!</a:t>
            </a:r>
          </a:p>
          <a:p>
            <a:pPr algn="just"/>
            <a:endParaRPr lang="ru-RU" sz="1200" dirty="0" smtClean="0">
              <a:solidFill>
                <a:srgbClr val="0070C0"/>
              </a:solidFill>
              <a:latin typeface="Times New Roman" pitchFamily="18" charset="0"/>
              <a:cs typeface="Times New Roman" pitchFamily="18" charset="0"/>
            </a:endParaRPr>
          </a:p>
        </p:txBody>
      </p:sp>
      <p:pic>
        <p:nvPicPr>
          <p:cNvPr id="33795" name="Picture 2" descr="C:\Documents and Settings\Андрюха\Рабочий стол\оригами\53434.jpg"/>
          <p:cNvPicPr>
            <a:picLocks noChangeAspect="1" noChangeArrowheads="1"/>
          </p:cNvPicPr>
          <p:nvPr/>
        </p:nvPicPr>
        <p:blipFill>
          <a:blip r:embed="rId2"/>
          <a:srcRect/>
          <a:stretch>
            <a:fillRect/>
          </a:stretch>
        </p:blipFill>
        <p:spPr bwMode="auto">
          <a:xfrm>
            <a:off x="323850" y="3644900"/>
            <a:ext cx="3222625" cy="2227263"/>
          </a:xfrm>
          <a:prstGeom prst="rect">
            <a:avLst/>
          </a:prstGeom>
          <a:noFill/>
          <a:ln w="9525">
            <a:noFill/>
            <a:miter lim="800000"/>
            <a:headEnd/>
            <a:tailEnd/>
          </a:ln>
        </p:spPr>
      </p:pic>
      <p:pic>
        <p:nvPicPr>
          <p:cNvPr id="33796" name="Picture 3" descr="C:\Documents and Settings\Андрюха\Рабочий стол\оригами\66863340.jpg"/>
          <p:cNvPicPr>
            <a:picLocks noChangeAspect="1" noChangeArrowheads="1"/>
          </p:cNvPicPr>
          <p:nvPr/>
        </p:nvPicPr>
        <p:blipFill>
          <a:blip r:embed="rId3"/>
          <a:srcRect l="7730" r="2882"/>
          <a:stretch>
            <a:fillRect/>
          </a:stretch>
        </p:blipFill>
        <p:spPr bwMode="auto">
          <a:xfrm>
            <a:off x="5724525" y="3644900"/>
            <a:ext cx="3048000" cy="2274888"/>
          </a:xfrm>
          <a:prstGeom prst="rect">
            <a:avLst/>
          </a:prstGeom>
          <a:noFill/>
          <a:ln w="9525">
            <a:noFill/>
            <a:miter lim="800000"/>
            <a:headEnd/>
            <a:tailEnd/>
          </a:ln>
        </p:spPr>
      </p:pic>
      <p:sp>
        <p:nvSpPr>
          <p:cNvPr id="33797" name="Прямоугольник 3"/>
          <p:cNvSpPr>
            <a:spLocks noChangeArrowheads="1"/>
          </p:cNvSpPr>
          <p:nvPr/>
        </p:nvSpPr>
        <p:spPr bwMode="auto">
          <a:xfrm>
            <a:off x="3624263" y="3654425"/>
            <a:ext cx="2603500" cy="954088"/>
          </a:xfrm>
          <a:prstGeom prst="rect">
            <a:avLst/>
          </a:prstGeom>
          <a:noFill/>
          <a:ln w="9525">
            <a:noFill/>
            <a:miter lim="800000"/>
            <a:headEnd/>
            <a:tailEnd/>
          </a:ln>
        </p:spPr>
        <p:txBody>
          <a:bodyPr>
            <a:spAutoFit/>
          </a:bodyPr>
          <a:lstStyle/>
          <a:p>
            <a:r>
              <a:rPr lang="ru-RU" sz="1400">
                <a:solidFill>
                  <a:srgbClr val="0070C0"/>
                </a:solidFill>
                <a:latin typeface="Times New Roman" pitchFamily="18" charset="0"/>
                <a:cs typeface="Times New Roman" pitchFamily="18" charset="0"/>
              </a:rPr>
              <a:t>Я крупу перебираю,</a:t>
            </a:r>
          </a:p>
          <a:p>
            <a:r>
              <a:rPr lang="ru-RU" sz="1400">
                <a:solidFill>
                  <a:srgbClr val="0070C0"/>
                </a:solidFill>
                <a:latin typeface="Times New Roman" pitchFamily="18" charset="0"/>
                <a:cs typeface="Times New Roman" pitchFamily="18" charset="0"/>
              </a:rPr>
              <a:t>Мамочке помочь хочу</a:t>
            </a:r>
          </a:p>
          <a:p>
            <a:r>
              <a:rPr lang="ru-RU" sz="1400">
                <a:solidFill>
                  <a:srgbClr val="0070C0"/>
                </a:solidFill>
                <a:latin typeface="Times New Roman" pitchFamily="18" charset="0"/>
                <a:cs typeface="Times New Roman" pitchFamily="18" charset="0"/>
              </a:rPr>
              <a:t>Я с закрытыми глазами,</a:t>
            </a:r>
          </a:p>
          <a:p>
            <a:r>
              <a:rPr lang="ru-RU" sz="1400">
                <a:solidFill>
                  <a:srgbClr val="0070C0"/>
                </a:solidFill>
                <a:latin typeface="Times New Roman" pitchFamily="18" charset="0"/>
                <a:cs typeface="Times New Roman" pitchFamily="18" charset="0"/>
              </a:rPr>
              <a:t>Рис от гречки отличу.</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Заголовок 1"/>
          <p:cNvSpPr>
            <a:spLocks noGrp="1"/>
          </p:cNvSpPr>
          <p:nvPr>
            <p:ph type="body" idx="1"/>
          </p:nvPr>
        </p:nvSpPr>
        <p:spPr>
          <a:xfrm>
            <a:off x="539552" y="692696"/>
            <a:ext cx="8281987" cy="835025"/>
          </a:xfrm>
        </p:spPr>
        <p:txBody>
          <a:bodyPr/>
          <a:lstStyle/>
          <a:p>
            <a:pPr algn="ctr"/>
            <a:r>
              <a:rPr lang="ru-RU" sz="1800" b="1" i="1" dirty="0" smtClean="0">
                <a:solidFill>
                  <a:srgbClr val="0070C0"/>
                </a:solidFill>
                <a:latin typeface="Times New Roman" pitchFamily="18" charset="0"/>
                <a:cs typeface="Times New Roman" pitchFamily="18" charset="0"/>
              </a:rPr>
              <a:t>Игра «Рисуем на крупе»</a:t>
            </a:r>
            <a:endParaRPr lang="ru-RU" sz="1800" dirty="0" smtClean="0">
              <a:solidFill>
                <a:srgbClr val="0070C0"/>
              </a:solidFill>
              <a:latin typeface="Times New Roman" pitchFamily="18" charset="0"/>
              <a:cs typeface="Times New Roman" pitchFamily="18" charset="0"/>
            </a:endParaRPr>
          </a:p>
          <a:p>
            <a:pPr algn="just"/>
            <a:r>
              <a:rPr lang="ru-RU" sz="1400" dirty="0" smtClean="0">
                <a:solidFill>
                  <a:srgbClr val="0070C0"/>
                </a:solidFill>
                <a:latin typeface="Times New Roman" pitchFamily="18" charset="0"/>
                <a:cs typeface="Times New Roman" pitchFamily="18" charset="0"/>
              </a:rPr>
              <a:t>    Возьмите плоское блюдо с ярким рисунком. Тонким равномерным слоем рассыпьте по нему любую мелкую крупу. Проведите пальчиком по крупе. Получится яркая контрастная линия. Попробуйте нарисовать какие-нибудь предметы (забор, дождик, волны, буквы). Такое рисование способствует развитию не только мелкой моторики рук, но и массажирует пальчики Вашего малыша. И плюс ко всему развитие фантазии и воображения.</a:t>
            </a:r>
          </a:p>
          <a:p>
            <a:pPr algn="just"/>
            <a:r>
              <a:rPr lang="ru-RU" sz="1400" dirty="0" smtClean="0">
                <a:solidFill>
                  <a:srgbClr val="0070C0"/>
                </a:solidFill>
                <a:latin typeface="Times New Roman" pitchFamily="18" charset="0"/>
                <a:cs typeface="Times New Roman" pitchFamily="18" charset="0"/>
              </a:rPr>
              <a:t>   </a:t>
            </a:r>
          </a:p>
        </p:txBody>
      </p:sp>
      <p:pic>
        <p:nvPicPr>
          <p:cNvPr id="34818" name="Picture 2" descr="C:\Documents and Settings\Андрюха\Рабочий стол\оригами\fullsize.jpg"/>
          <p:cNvPicPr>
            <a:picLocks noChangeAspect="1" noChangeArrowheads="1"/>
          </p:cNvPicPr>
          <p:nvPr/>
        </p:nvPicPr>
        <p:blipFill>
          <a:blip r:embed="rId2"/>
          <a:srcRect/>
          <a:stretch>
            <a:fillRect/>
          </a:stretch>
        </p:blipFill>
        <p:spPr bwMode="auto">
          <a:xfrm>
            <a:off x="683568" y="3068960"/>
            <a:ext cx="3333750" cy="2647950"/>
          </a:xfrm>
          <a:prstGeom prst="rect">
            <a:avLst/>
          </a:prstGeom>
          <a:noFill/>
          <a:ln w="9525">
            <a:noFill/>
            <a:miter lim="800000"/>
            <a:headEnd/>
            <a:tailEnd/>
          </a:ln>
        </p:spPr>
      </p:pic>
      <p:pic>
        <p:nvPicPr>
          <p:cNvPr id="34819" name="Picture 2" descr="C:\Documents and Settings\Андрюха\Рабочий стол\оригами\kraski_vse_slova_tvoi_v_serdtse_beregu.jpg"/>
          <p:cNvPicPr>
            <a:picLocks noChangeAspect="1" noChangeArrowheads="1"/>
          </p:cNvPicPr>
          <p:nvPr/>
        </p:nvPicPr>
        <p:blipFill>
          <a:blip r:embed="rId3"/>
          <a:srcRect/>
          <a:stretch>
            <a:fillRect/>
          </a:stretch>
        </p:blipFill>
        <p:spPr bwMode="auto">
          <a:xfrm>
            <a:off x="5004048" y="3140968"/>
            <a:ext cx="3530600" cy="2647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Прямоугольник 3"/>
          <p:cNvSpPr>
            <a:spLocks noChangeArrowheads="1"/>
          </p:cNvSpPr>
          <p:nvPr/>
        </p:nvSpPr>
        <p:spPr bwMode="auto">
          <a:xfrm>
            <a:off x="926482" y="476672"/>
            <a:ext cx="7273925" cy="5632311"/>
          </a:xfrm>
          <a:prstGeom prst="rect">
            <a:avLst/>
          </a:prstGeom>
          <a:noFill/>
          <a:ln w="9525">
            <a:noFill/>
            <a:miter lim="800000"/>
            <a:headEnd/>
            <a:tailEnd/>
          </a:ln>
        </p:spPr>
        <p:txBody>
          <a:bodyPr>
            <a:spAutoFit/>
          </a:bodyPr>
          <a:lstStyle/>
          <a:p>
            <a:pPr algn="just"/>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«Истоки творческих способностей и дарования детей </a:t>
            </a:r>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на кончиках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их пальцев. </a:t>
            </a:r>
            <a:endPar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endParaRPr>
          </a:p>
          <a:p>
            <a:pPr algn="just"/>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От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пальцев, образно говоря, </a:t>
            </a:r>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идут тончайшие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ручейки, которые питают источник </a:t>
            </a:r>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творческой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мысли. </a:t>
            </a:r>
            <a:endPar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endParaRPr>
          </a:p>
          <a:p>
            <a:pPr algn="just"/>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Чем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больше уверенности и изобретательности </a:t>
            </a:r>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в движениях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детской руки, тем тоньше взаимодействие с орудием труда, чем сложнее движение, необходимое для этого взаимодействия, тем глубже входит взаимодействие руки с природой, с общественным трудом в духовную жизнь ребенка. </a:t>
            </a:r>
            <a:endPar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endParaRPr>
          </a:p>
          <a:p>
            <a:pPr algn="just"/>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Другими </a:t>
            </a:r>
            <a:r>
              <a:rPr lang="ru-RU" sz="2400" b="1" dirty="0">
                <a:solidFill>
                  <a:srgbClr val="0070C0"/>
                </a:solidFill>
                <a:effectLst>
                  <a:outerShdw blurRad="38100" dist="38100" dir="2700000" algn="tl">
                    <a:srgbClr val="C0C0C0"/>
                  </a:outerShdw>
                </a:effectLst>
                <a:latin typeface="Times New Roman" pitchFamily="18" charset="0"/>
                <a:cs typeface="Times New Roman" pitchFamily="18" charset="0"/>
              </a:rPr>
              <a:t>словами: чем больше мастерства в детской руке, тем умнее </a:t>
            </a:r>
            <a:r>
              <a:rPr lang="ru-RU" sz="2400" b="1" dirty="0" smtClean="0">
                <a:solidFill>
                  <a:srgbClr val="0070C0"/>
                </a:solidFill>
                <a:effectLst>
                  <a:outerShdw blurRad="38100" dist="38100" dir="2700000" algn="tl">
                    <a:srgbClr val="C0C0C0"/>
                  </a:outerShdw>
                </a:effectLst>
                <a:latin typeface="Times New Roman" pitchFamily="18" charset="0"/>
                <a:cs typeface="Times New Roman" pitchFamily="18" charset="0"/>
              </a:rPr>
              <a:t>ребенок».</a:t>
            </a:r>
          </a:p>
          <a:p>
            <a:pPr algn="just"/>
            <a:r>
              <a:rPr lang="ru-RU" sz="2400" b="1" i="1" dirty="0">
                <a:solidFill>
                  <a:srgbClr val="0070C0"/>
                </a:solidFill>
                <a:effectLst>
                  <a:outerShdw blurRad="38100" dist="38100" dir="2700000" algn="tl">
                    <a:srgbClr val="C0C0C0"/>
                  </a:outerShdw>
                </a:effectLst>
                <a:latin typeface="Times New Roman" pitchFamily="18" charset="0"/>
                <a:cs typeface="Times New Roman" pitchFamily="18" charset="0"/>
              </a:rPr>
              <a:t> </a:t>
            </a:r>
            <a:r>
              <a:rPr lang="ru-RU" sz="2400" b="1" i="1" dirty="0" smtClean="0">
                <a:solidFill>
                  <a:srgbClr val="0070C0"/>
                </a:solidFill>
                <a:effectLst>
                  <a:outerShdw blurRad="38100" dist="38100" dir="2700000" algn="tl">
                    <a:srgbClr val="C0C0C0"/>
                  </a:outerShdw>
                </a:effectLst>
                <a:latin typeface="Times New Roman" pitchFamily="18" charset="0"/>
                <a:cs typeface="Times New Roman" pitchFamily="18" charset="0"/>
              </a:rPr>
              <a:t>                                                           </a:t>
            </a:r>
            <a:r>
              <a:rPr lang="ru-RU" sz="2000" b="1" i="1" dirty="0" smtClean="0">
                <a:solidFill>
                  <a:srgbClr val="0070C0"/>
                </a:solidFill>
                <a:latin typeface="Times New Roman" pitchFamily="18" charset="0"/>
                <a:cs typeface="Times New Roman" pitchFamily="18" charset="0"/>
              </a:rPr>
              <a:t>(В</a:t>
            </a:r>
            <a:r>
              <a:rPr lang="ru-RU" sz="2000" b="1" i="1" dirty="0">
                <a:solidFill>
                  <a:srgbClr val="0070C0"/>
                </a:solidFill>
                <a:latin typeface="Times New Roman" pitchFamily="18" charset="0"/>
                <a:cs typeface="Times New Roman" pitchFamily="18" charset="0"/>
              </a:rPr>
              <a:t>. А. Сухомлинский)</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4665"/>
            <a:ext cx="5966666" cy="608280"/>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 макаронными изделиями</a:t>
            </a:r>
            <a:endParaRPr lang="ru-RU" sz="2800" dirty="0">
              <a:solidFill>
                <a:srgbClr val="0070C0"/>
              </a:solidFill>
              <a:latin typeface="Times New Roman" pitchFamily="18" charset="0"/>
              <a:cs typeface="Times New Roman" pitchFamily="18" charset="0"/>
            </a:endParaRPr>
          </a:p>
        </p:txBody>
      </p:sp>
      <p:sp>
        <p:nvSpPr>
          <p:cNvPr id="35842" name="Текст 2"/>
          <p:cNvSpPr>
            <a:spLocks noGrp="1"/>
          </p:cNvSpPr>
          <p:nvPr>
            <p:ph type="body" idx="1"/>
          </p:nvPr>
        </p:nvSpPr>
        <p:spPr>
          <a:xfrm>
            <a:off x="539750" y="1125538"/>
            <a:ext cx="8064500" cy="647700"/>
          </a:xfrm>
        </p:spPr>
        <p:txBody>
          <a:bodyPr/>
          <a:lstStyle/>
          <a:p>
            <a:pPr algn="ctr"/>
            <a:r>
              <a:rPr lang="ru-RU" sz="1600" smtClean="0">
                <a:solidFill>
                  <a:srgbClr val="0070C0"/>
                </a:solidFill>
                <a:latin typeface="Times New Roman" pitchFamily="18" charset="0"/>
                <a:cs typeface="Times New Roman" pitchFamily="18" charset="0"/>
              </a:rPr>
              <a:t>Для этих игр нужны разные макаронные изделия, клей ПВА, кисточка, гуашь, картон, фантазия и творчество.</a:t>
            </a:r>
          </a:p>
        </p:txBody>
      </p:sp>
      <p:pic>
        <p:nvPicPr>
          <p:cNvPr id="35843" name="Picture 2" descr="C:\Documents and Settings\Андрюха\Рабочий стол\оригами\hqdefault.jpg"/>
          <p:cNvPicPr>
            <a:picLocks noChangeAspect="1" noChangeArrowheads="1"/>
          </p:cNvPicPr>
          <p:nvPr/>
        </p:nvPicPr>
        <p:blipFill>
          <a:blip r:embed="rId2"/>
          <a:srcRect t="3062" b="4613"/>
          <a:stretch>
            <a:fillRect/>
          </a:stretch>
        </p:blipFill>
        <p:spPr bwMode="auto">
          <a:xfrm>
            <a:off x="603250" y="4724400"/>
            <a:ext cx="2424113" cy="1679575"/>
          </a:xfrm>
          <a:prstGeom prst="rect">
            <a:avLst/>
          </a:prstGeom>
          <a:noFill/>
          <a:ln w="9525">
            <a:noFill/>
            <a:miter lim="800000"/>
            <a:headEnd/>
            <a:tailEnd/>
          </a:ln>
        </p:spPr>
      </p:pic>
      <p:pic>
        <p:nvPicPr>
          <p:cNvPr id="35844" name="Picture 2" descr="C:\Documents and Settings\Андрюха\Рабочий стол\оригами\1025_wtuf_012.jpg"/>
          <p:cNvPicPr>
            <a:picLocks noChangeAspect="1" noChangeArrowheads="1"/>
          </p:cNvPicPr>
          <p:nvPr/>
        </p:nvPicPr>
        <p:blipFill>
          <a:blip r:embed="rId3"/>
          <a:srcRect l="15672" t="5136" r="6625" b="6485"/>
          <a:stretch>
            <a:fillRect/>
          </a:stretch>
        </p:blipFill>
        <p:spPr bwMode="auto">
          <a:xfrm>
            <a:off x="7885113" y="-11113"/>
            <a:ext cx="1057275" cy="1228726"/>
          </a:xfrm>
          <a:prstGeom prst="rect">
            <a:avLst/>
          </a:prstGeom>
          <a:noFill/>
          <a:ln w="9525">
            <a:noFill/>
            <a:miter lim="800000"/>
            <a:headEnd/>
            <a:tailEnd/>
          </a:ln>
        </p:spPr>
      </p:pic>
      <p:pic>
        <p:nvPicPr>
          <p:cNvPr id="35845" name="Picture 3" descr="C:\Documents and Settings\Андрюха\Рабочий стол\оригами\2393153384.jpg"/>
          <p:cNvPicPr>
            <a:picLocks noChangeAspect="1" noChangeArrowheads="1"/>
          </p:cNvPicPr>
          <p:nvPr/>
        </p:nvPicPr>
        <p:blipFill>
          <a:blip r:embed="rId4"/>
          <a:srcRect/>
          <a:stretch>
            <a:fillRect/>
          </a:stretch>
        </p:blipFill>
        <p:spPr bwMode="auto">
          <a:xfrm>
            <a:off x="6243638" y="1989138"/>
            <a:ext cx="2295525" cy="1677987"/>
          </a:xfrm>
          <a:prstGeom prst="rect">
            <a:avLst/>
          </a:prstGeom>
          <a:noFill/>
          <a:ln w="9525">
            <a:noFill/>
            <a:miter lim="800000"/>
            <a:headEnd/>
            <a:tailEnd/>
          </a:ln>
        </p:spPr>
      </p:pic>
      <p:pic>
        <p:nvPicPr>
          <p:cNvPr id="35846" name="Picture 4" descr="C:\Documents and Settings\Андрюха\Рабочий стол\оригами\285da525ec3db756a043b303fdbd59dc.jpeg"/>
          <p:cNvPicPr>
            <a:picLocks noChangeAspect="1" noChangeArrowheads="1"/>
          </p:cNvPicPr>
          <p:nvPr/>
        </p:nvPicPr>
        <p:blipFill>
          <a:blip r:embed="rId5"/>
          <a:srcRect/>
          <a:stretch>
            <a:fillRect/>
          </a:stretch>
        </p:blipFill>
        <p:spPr bwMode="auto">
          <a:xfrm>
            <a:off x="3362325" y="2025650"/>
            <a:ext cx="2305050" cy="1604963"/>
          </a:xfrm>
          <a:prstGeom prst="rect">
            <a:avLst/>
          </a:prstGeom>
          <a:noFill/>
          <a:ln w="9525">
            <a:noFill/>
            <a:miter lim="800000"/>
            <a:headEnd/>
            <a:tailEnd/>
          </a:ln>
        </p:spPr>
      </p:pic>
      <p:pic>
        <p:nvPicPr>
          <p:cNvPr id="35847" name="Picture 5" descr="C:\Documents and Settings\Андрюха\Рабочий стол\оригами\starost5.jpg"/>
          <p:cNvPicPr>
            <a:picLocks noChangeAspect="1" noChangeArrowheads="1"/>
          </p:cNvPicPr>
          <p:nvPr/>
        </p:nvPicPr>
        <p:blipFill>
          <a:blip r:embed="rId6"/>
          <a:srcRect/>
          <a:stretch>
            <a:fillRect/>
          </a:stretch>
        </p:blipFill>
        <p:spPr bwMode="auto">
          <a:xfrm>
            <a:off x="3789363" y="4141788"/>
            <a:ext cx="1855787" cy="2476500"/>
          </a:xfrm>
          <a:prstGeom prst="rect">
            <a:avLst/>
          </a:prstGeom>
          <a:noFill/>
          <a:ln w="9525">
            <a:noFill/>
            <a:miter lim="800000"/>
            <a:headEnd/>
            <a:tailEnd/>
          </a:ln>
        </p:spPr>
      </p:pic>
      <p:pic>
        <p:nvPicPr>
          <p:cNvPr id="35848" name="Picture 6" descr="C:\Documents and Settings\Андрюха\Рабочий стол\оригами\Photo-0005_8.jpg"/>
          <p:cNvPicPr>
            <a:picLocks noChangeAspect="1" noChangeArrowheads="1"/>
          </p:cNvPicPr>
          <p:nvPr/>
        </p:nvPicPr>
        <p:blipFill>
          <a:blip r:embed="rId7"/>
          <a:srcRect/>
          <a:stretch>
            <a:fillRect/>
          </a:stretch>
        </p:blipFill>
        <p:spPr bwMode="auto">
          <a:xfrm>
            <a:off x="6278563" y="4270375"/>
            <a:ext cx="2268537" cy="2217738"/>
          </a:xfrm>
          <a:prstGeom prst="rect">
            <a:avLst/>
          </a:prstGeom>
          <a:noFill/>
          <a:ln w="9525">
            <a:noFill/>
            <a:miter lim="800000"/>
            <a:headEnd/>
            <a:tailEnd/>
          </a:ln>
        </p:spPr>
      </p:pic>
      <p:pic>
        <p:nvPicPr>
          <p:cNvPr id="35849" name="Picture 7" descr="C:\Documents and Settings\Андрюха\Рабочий стол\оригами\image_342601.jpg"/>
          <p:cNvPicPr>
            <a:picLocks noChangeAspect="1" noChangeArrowheads="1"/>
          </p:cNvPicPr>
          <p:nvPr/>
        </p:nvPicPr>
        <p:blipFill>
          <a:blip r:embed="rId8"/>
          <a:srcRect/>
          <a:stretch>
            <a:fillRect/>
          </a:stretch>
        </p:blipFill>
        <p:spPr bwMode="auto">
          <a:xfrm>
            <a:off x="539750" y="2025650"/>
            <a:ext cx="2298700"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9042" y="260648"/>
            <a:ext cx="5966666" cy="792088"/>
          </a:xfrm>
        </p:spPr>
        <p:txBody>
          <a:bodyPr/>
          <a:lstStyle/>
          <a:p>
            <a:pPr marL="0" indent="0" algn="l"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 солёным тестом</a:t>
            </a:r>
            <a:br>
              <a:rPr lang="ru-RU" sz="2800" dirty="0" smtClean="0">
                <a:solidFill>
                  <a:srgbClr val="0070C0"/>
                </a:solidFill>
                <a:latin typeface="Times New Roman" pitchFamily="18" charset="0"/>
                <a:cs typeface="Times New Roman" pitchFamily="18" charset="0"/>
              </a:rPr>
            </a:br>
            <a:endParaRPr lang="ru-RU" sz="2800" dirty="0">
              <a:solidFill>
                <a:srgbClr val="0070C0"/>
              </a:solidFill>
              <a:latin typeface="Times New Roman" pitchFamily="18" charset="0"/>
              <a:cs typeface="Times New Roman" pitchFamily="18" charset="0"/>
            </a:endParaRPr>
          </a:p>
        </p:txBody>
      </p:sp>
      <p:sp>
        <p:nvSpPr>
          <p:cNvPr id="36866" name="Текст 2"/>
          <p:cNvSpPr>
            <a:spLocks noGrp="1"/>
          </p:cNvSpPr>
          <p:nvPr>
            <p:ph type="body" idx="1"/>
          </p:nvPr>
        </p:nvSpPr>
        <p:spPr>
          <a:xfrm>
            <a:off x="109787" y="692696"/>
            <a:ext cx="8784976" cy="1800200"/>
          </a:xfrm>
        </p:spPr>
        <p:txBody>
          <a:bodyPr/>
          <a:lstStyle/>
          <a:p>
            <a:pPr algn="just"/>
            <a:r>
              <a:rPr lang="ru-RU" sz="1400" dirty="0" smtClean="0">
                <a:solidFill>
                  <a:srgbClr val="0070C0"/>
                </a:solidFill>
                <a:latin typeface="Times New Roman" pitchFamily="18" charset="0"/>
                <a:cs typeface="Times New Roman" pitchFamily="18" charset="0"/>
              </a:rPr>
              <a:t>   Тесто – удивительно пластичный материал для лепки разных фигур. Он нежный, мягкий, не пачкает рука. Из него можно лепить: фрукты, овощи, хлеба-булочные изделия, животных, насекомых, человечков, делать различные панно и др.</a:t>
            </a:r>
          </a:p>
          <a:p>
            <a:pPr algn="just"/>
            <a:r>
              <a:rPr lang="ru-RU" sz="1400" dirty="0" smtClean="0">
                <a:solidFill>
                  <a:srgbClr val="0070C0"/>
                </a:solidFill>
                <a:latin typeface="Times New Roman" pitchFamily="18" charset="0"/>
                <a:cs typeface="Times New Roman" pitchFamily="18" charset="0"/>
              </a:rPr>
              <a:t>   Поделки </a:t>
            </a:r>
            <a:r>
              <a:rPr lang="ru-RU" sz="1400" dirty="0">
                <a:solidFill>
                  <a:srgbClr val="0070C0"/>
                </a:solidFill>
                <a:latin typeface="Times New Roman" pitchFamily="18" charset="0"/>
                <a:cs typeface="Times New Roman" pitchFamily="18" charset="0"/>
              </a:rPr>
              <a:t>из солёного теста хранятся долго, ими можно играть. </a:t>
            </a:r>
          </a:p>
          <a:p>
            <a:pPr algn="just"/>
            <a:r>
              <a:rPr lang="ru-RU" sz="1400" b="1" dirty="0">
                <a:solidFill>
                  <a:srgbClr val="0070C0"/>
                </a:solidFill>
                <a:latin typeface="Times New Roman" pitchFamily="18" charset="0"/>
                <a:cs typeface="Times New Roman" pitchFamily="18" charset="0"/>
              </a:rPr>
              <a:t>   Рецепт приготовления теста прост: </a:t>
            </a:r>
            <a:r>
              <a:rPr lang="ru-RU" sz="1400" dirty="0">
                <a:solidFill>
                  <a:srgbClr val="0070C0"/>
                </a:solidFill>
                <a:latin typeface="Times New Roman" pitchFamily="18" charset="0"/>
                <a:cs typeface="Times New Roman" pitchFamily="18" charset="0"/>
              </a:rPr>
              <a:t>два стакана муки, один стакан соли, один стакан воды (ее можно подкрасить, две столовые ложки растительного масла – все перемешать, чуть подогреть и получите мягкий комок. Лепите на здоровье!</a:t>
            </a:r>
          </a:p>
          <a:p>
            <a:pPr algn="l"/>
            <a:endParaRPr lang="ru-RU" sz="1400" dirty="0" smtClean="0">
              <a:solidFill>
                <a:srgbClr val="0070C0"/>
              </a:solidFill>
              <a:latin typeface="Times New Roman" pitchFamily="18" charset="0"/>
              <a:cs typeface="Times New Roman" pitchFamily="18" charset="0"/>
            </a:endParaRPr>
          </a:p>
        </p:txBody>
      </p:sp>
      <p:pic>
        <p:nvPicPr>
          <p:cNvPr id="36867" name="Picture 2" descr="C:\Documents and Settings\Андрюха\Рабочий стол\оригами\14.jpg"/>
          <p:cNvPicPr>
            <a:picLocks noChangeAspect="1" noChangeArrowheads="1"/>
          </p:cNvPicPr>
          <p:nvPr/>
        </p:nvPicPr>
        <p:blipFill>
          <a:blip r:embed="rId2"/>
          <a:srcRect l="4771" r="5151"/>
          <a:stretch>
            <a:fillRect/>
          </a:stretch>
        </p:blipFill>
        <p:spPr bwMode="auto">
          <a:xfrm>
            <a:off x="2103438" y="2568575"/>
            <a:ext cx="2238375" cy="1541463"/>
          </a:xfrm>
          <a:prstGeom prst="rect">
            <a:avLst/>
          </a:prstGeom>
          <a:noFill/>
          <a:ln w="9525">
            <a:noFill/>
            <a:miter lim="800000"/>
            <a:headEnd/>
            <a:tailEnd/>
          </a:ln>
        </p:spPr>
      </p:pic>
      <p:pic>
        <p:nvPicPr>
          <p:cNvPr id="36868" name="Picture 3" descr="C:\Documents and Settings\Андрюха\Рабочий стол\оригами\33156_html_m1a38d581.jpg"/>
          <p:cNvPicPr>
            <a:picLocks noChangeAspect="1" noChangeArrowheads="1"/>
          </p:cNvPicPr>
          <p:nvPr/>
        </p:nvPicPr>
        <p:blipFill>
          <a:blip r:embed="rId3"/>
          <a:srcRect/>
          <a:stretch>
            <a:fillRect/>
          </a:stretch>
        </p:blipFill>
        <p:spPr bwMode="auto">
          <a:xfrm>
            <a:off x="4356100" y="2644775"/>
            <a:ext cx="2232025" cy="1460500"/>
          </a:xfrm>
          <a:prstGeom prst="rect">
            <a:avLst/>
          </a:prstGeom>
          <a:noFill/>
          <a:ln w="9525">
            <a:noFill/>
            <a:miter lim="800000"/>
            <a:headEnd/>
            <a:tailEnd/>
          </a:ln>
        </p:spPr>
      </p:pic>
      <p:pic>
        <p:nvPicPr>
          <p:cNvPr id="36869" name="Picture 2" descr="C:\Documents and Settings\Андрюха\Рабочий стол\оригами\14653.jpg"/>
          <p:cNvPicPr>
            <a:picLocks noChangeAspect="1" noChangeArrowheads="1"/>
          </p:cNvPicPr>
          <p:nvPr/>
        </p:nvPicPr>
        <p:blipFill>
          <a:blip r:embed="rId4"/>
          <a:srcRect l="17755"/>
          <a:stretch>
            <a:fillRect/>
          </a:stretch>
        </p:blipFill>
        <p:spPr bwMode="auto">
          <a:xfrm>
            <a:off x="7019925" y="2568575"/>
            <a:ext cx="1874838" cy="1514475"/>
          </a:xfrm>
          <a:prstGeom prst="rect">
            <a:avLst/>
          </a:prstGeom>
          <a:noFill/>
          <a:ln w="9525">
            <a:noFill/>
            <a:miter lim="800000"/>
            <a:headEnd/>
            <a:tailEnd/>
          </a:ln>
        </p:spPr>
      </p:pic>
      <p:pic>
        <p:nvPicPr>
          <p:cNvPr id="36870" name="Picture 3" descr="C:\Documents and Settings\Андрюха\Рабочий стол\оригами\08.jpg"/>
          <p:cNvPicPr>
            <a:picLocks noChangeAspect="1" noChangeArrowheads="1"/>
          </p:cNvPicPr>
          <p:nvPr/>
        </p:nvPicPr>
        <p:blipFill>
          <a:blip r:embed="rId5"/>
          <a:srcRect/>
          <a:stretch>
            <a:fillRect/>
          </a:stretch>
        </p:blipFill>
        <p:spPr bwMode="auto">
          <a:xfrm>
            <a:off x="631825" y="4433888"/>
            <a:ext cx="2590800" cy="1852612"/>
          </a:xfrm>
          <a:prstGeom prst="rect">
            <a:avLst/>
          </a:prstGeom>
          <a:noFill/>
          <a:ln w="9525">
            <a:noFill/>
            <a:miter lim="800000"/>
            <a:headEnd/>
            <a:tailEnd/>
          </a:ln>
        </p:spPr>
      </p:pic>
      <p:pic>
        <p:nvPicPr>
          <p:cNvPr id="36871" name="Picture 4" descr="C:\Documents and Settings\Андрюха\Рабочий стол\оригами\krasim0.jpg"/>
          <p:cNvPicPr>
            <a:picLocks noChangeAspect="1" noChangeArrowheads="1"/>
          </p:cNvPicPr>
          <p:nvPr/>
        </p:nvPicPr>
        <p:blipFill>
          <a:blip r:embed="rId6"/>
          <a:srcRect/>
          <a:stretch>
            <a:fillRect/>
          </a:stretch>
        </p:blipFill>
        <p:spPr bwMode="auto">
          <a:xfrm>
            <a:off x="3779838" y="4384675"/>
            <a:ext cx="2505075" cy="1852613"/>
          </a:xfrm>
          <a:prstGeom prst="rect">
            <a:avLst/>
          </a:prstGeom>
          <a:noFill/>
          <a:ln w="9525">
            <a:noFill/>
            <a:miter lim="800000"/>
            <a:headEnd/>
            <a:tailEnd/>
          </a:ln>
        </p:spPr>
      </p:pic>
      <p:pic>
        <p:nvPicPr>
          <p:cNvPr id="36872" name="Picture 5" descr="C:\Documents and Settings\Андрюха\Рабочий стол\оригами\687474703a2f2f7777772e74726f7a6f2e72752f77702d636f6e74656e742f75706c6f6164732f323031312f30352f75726f6b5f31362e4a5047.jpg"/>
          <p:cNvPicPr>
            <a:picLocks noChangeAspect="1" noChangeArrowheads="1"/>
          </p:cNvPicPr>
          <p:nvPr/>
        </p:nvPicPr>
        <p:blipFill>
          <a:blip r:embed="rId7"/>
          <a:srcRect l="17455" r="8057" b="8859"/>
          <a:stretch>
            <a:fillRect/>
          </a:stretch>
        </p:blipFill>
        <p:spPr bwMode="auto">
          <a:xfrm>
            <a:off x="6732588" y="4483100"/>
            <a:ext cx="2127250" cy="1754188"/>
          </a:xfrm>
          <a:prstGeom prst="rect">
            <a:avLst/>
          </a:prstGeom>
          <a:noFill/>
          <a:ln w="9525">
            <a:noFill/>
            <a:miter lim="800000"/>
            <a:headEnd/>
            <a:tailEnd/>
          </a:ln>
        </p:spPr>
      </p:pic>
      <p:pic>
        <p:nvPicPr>
          <p:cNvPr id="36873" name="Picture 6" descr="C:\Documents and Settings\Андрюха\Рабочий стол\оригами\86177-ovochi.jpg"/>
          <p:cNvPicPr>
            <a:picLocks noChangeAspect="1" noChangeArrowheads="1"/>
          </p:cNvPicPr>
          <p:nvPr/>
        </p:nvPicPr>
        <p:blipFill>
          <a:blip r:embed="rId8"/>
          <a:srcRect l="5069" t="3780" r="5672" b="6952"/>
          <a:stretch>
            <a:fillRect/>
          </a:stretch>
        </p:blipFill>
        <p:spPr bwMode="auto">
          <a:xfrm>
            <a:off x="107950" y="2590800"/>
            <a:ext cx="1784350" cy="149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60648"/>
            <a:ext cx="6984776" cy="576064"/>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 песком</a:t>
            </a:r>
            <a:endParaRPr lang="ru-RU" sz="2800" dirty="0">
              <a:solidFill>
                <a:srgbClr val="0070C0"/>
              </a:solidFill>
              <a:latin typeface="Times New Roman" pitchFamily="18" charset="0"/>
              <a:cs typeface="Times New Roman" pitchFamily="18" charset="0"/>
            </a:endParaRPr>
          </a:p>
        </p:txBody>
      </p:sp>
      <p:sp>
        <p:nvSpPr>
          <p:cNvPr id="3" name="Текст 2"/>
          <p:cNvSpPr>
            <a:spLocks noGrp="1"/>
          </p:cNvSpPr>
          <p:nvPr>
            <p:ph type="body" idx="1"/>
          </p:nvPr>
        </p:nvSpPr>
        <p:spPr>
          <a:xfrm>
            <a:off x="611188" y="1125538"/>
            <a:ext cx="7705725" cy="935037"/>
          </a:xfrm>
        </p:spPr>
        <p:txBody>
          <a:bodyPr rtlCol="0">
            <a:normAutofit fontScale="25000" lnSpcReduction="20000"/>
          </a:bodyPr>
          <a:lstStyle/>
          <a:p>
            <a:pPr algn="ctr" fontAlgn="auto">
              <a:buClr>
                <a:schemeClr val="accent6">
                  <a:lumMod val="75000"/>
                </a:schemeClr>
              </a:buClr>
              <a:defRPr/>
            </a:pPr>
            <a:r>
              <a:rPr lang="ru-RU" sz="5600" dirty="0" smtClean="0">
                <a:solidFill>
                  <a:srgbClr val="0070C0"/>
                </a:solidFill>
                <a:latin typeface="Times New Roman" pitchFamily="18" charset="0"/>
                <a:cs typeface="Times New Roman" pitchFamily="18" charset="0"/>
              </a:rPr>
              <a:t>   </a:t>
            </a:r>
            <a:r>
              <a:rPr lang="ru-RU" sz="5600" b="1" dirty="0" smtClean="0">
                <a:solidFill>
                  <a:srgbClr val="0070C0"/>
                </a:solidFill>
                <a:latin typeface="Times New Roman" pitchFamily="18" charset="0"/>
                <a:cs typeface="Times New Roman" pitchFamily="18" charset="0"/>
              </a:rPr>
              <a:t>Настольные </a:t>
            </a:r>
            <a:r>
              <a:rPr lang="ru-RU" sz="5600" b="1" dirty="0">
                <a:solidFill>
                  <a:srgbClr val="0070C0"/>
                </a:solidFill>
                <a:latin typeface="Times New Roman" pitchFamily="18" charset="0"/>
                <a:cs typeface="Times New Roman" pitchFamily="18" charset="0"/>
              </a:rPr>
              <a:t>мини-песочницы («песочные бассейны») из пластиковых контейнеров. Они удобны для выполнения заданий с мелким раздаточным материалом, таким как, семечки, горох, бобы, макароны, бусинки, пуговицы</a:t>
            </a:r>
            <a:r>
              <a:rPr lang="ru-RU" sz="5600" dirty="0">
                <a:solidFill>
                  <a:srgbClr val="0070C0"/>
                </a:solidFill>
                <a:latin typeface="Times New Roman" pitchFamily="18" charset="0"/>
                <a:cs typeface="Times New Roman" pitchFamily="18" charset="0"/>
              </a:rPr>
              <a:t>. </a:t>
            </a:r>
            <a:br>
              <a:rPr lang="ru-RU" sz="5600" dirty="0">
                <a:solidFill>
                  <a:srgbClr val="0070C0"/>
                </a:solidFill>
                <a:latin typeface="Times New Roman" pitchFamily="18" charset="0"/>
                <a:cs typeface="Times New Roman" pitchFamily="18" charset="0"/>
              </a:rPr>
            </a:br>
            <a:endParaRPr lang="ru-RU" sz="5600"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r>
              <a:rPr lang="ru-RU" sz="5600" dirty="0" smtClean="0">
                <a:solidFill>
                  <a:srgbClr val="0070C0"/>
                </a:solidFill>
                <a:latin typeface="Times New Roman" pitchFamily="18" charset="0"/>
                <a:cs typeface="Times New Roman" pitchFamily="18" charset="0"/>
              </a:rPr>
              <a:t>«</a:t>
            </a:r>
            <a:r>
              <a:rPr lang="ru-RU" sz="5600" b="1" dirty="0" smtClean="0">
                <a:solidFill>
                  <a:srgbClr val="0070C0"/>
                </a:solidFill>
                <a:latin typeface="Times New Roman" pitchFamily="18" charset="0"/>
                <a:cs typeface="Times New Roman" pitchFamily="18" charset="0"/>
              </a:rPr>
              <a:t>Графика на песке» </a:t>
            </a:r>
          </a:p>
          <a:p>
            <a:pPr algn="just" fontAlgn="auto">
              <a:buClr>
                <a:schemeClr val="accent6">
                  <a:lumMod val="75000"/>
                </a:schemeClr>
              </a:buClr>
              <a:defRPr/>
            </a:pPr>
            <a:r>
              <a:rPr lang="ru-RU" sz="5600" b="1" dirty="0" smtClean="0">
                <a:solidFill>
                  <a:srgbClr val="0070C0"/>
                </a:solidFill>
                <a:latin typeface="Times New Roman" pitchFamily="18" charset="0"/>
                <a:cs typeface="Times New Roman" pitchFamily="18" charset="0"/>
              </a:rPr>
              <a:t> Рисование на сухом, затем сыром песке пальцами, ладонями, ребром ладони, предметами.</a:t>
            </a:r>
          </a:p>
          <a:p>
            <a:pPr algn="just" fontAlgn="auto">
              <a:buClr>
                <a:schemeClr val="accent6">
                  <a:lumMod val="75000"/>
                </a:schemeClr>
              </a:buClr>
              <a:defRPr/>
            </a:pPr>
            <a:endParaRPr lang="ru-RU" sz="5600" b="1"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ctr" fontAlgn="auto">
              <a:buClr>
                <a:schemeClr val="accent6">
                  <a:lumMod val="75000"/>
                </a:schemeClr>
              </a:buClr>
              <a:defRPr/>
            </a:pPr>
            <a:endParaRPr lang="ru-RU" sz="4800" b="1" dirty="0">
              <a:solidFill>
                <a:srgbClr val="0070C0"/>
              </a:solidFill>
              <a:latin typeface="Times New Roman" pitchFamily="18" charset="0"/>
              <a:cs typeface="Times New Roman" pitchFamily="18" charset="0"/>
            </a:endParaRPr>
          </a:p>
          <a:p>
            <a:pPr algn="ctr" fontAlgn="auto">
              <a:buClr>
                <a:schemeClr val="accent6">
                  <a:lumMod val="75000"/>
                </a:schemeClr>
              </a:buClr>
              <a:defRPr/>
            </a:pPr>
            <a:r>
              <a:rPr lang="ru-RU" sz="5600" b="1" dirty="0" smtClean="0">
                <a:solidFill>
                  <a:srgbClr val="0070C0"/>
                </a:solidFill>
                <a:latin typeface="Times New Roman" pitchFamily="18" charset="0"/>
                <a:cs typeface="Times New Roman" pitchFamily="18" charset="0"/>
              </a:rPr>
              <a:t>«Строительство из песка»</a:t>
            </a:r>
          </a:p>
          <a:p>
            <a:pPr algn="just" fontAlgn="auto">
              <a:buClr>
                <a:schemeClr val="accent6">
                  <a:lumMod val="75000"/>
                </a:schemeClr>
              </a:buClr>
              <a:defRPr/>
            </a:pPr>
            <a:r>
              <a:rPr lang="ru-RU" sz="5600" b="1" dirty="0" smtClean="0">
                <a:solidFill>
                  <a:srgbClr val="0070C0"/>
                </a:solidFill>
                <a:latin typeface="Times New Roman" pitchFamily="18" charset="0"/>
                <a:cs typeface="Times New Roman" pitchFamily="18" charset="0"/>
              </a:rPr>
              <a:t>- Лепка плоскостных фигур путём выдавливания песка пальцами, ладонями, кулачками;</a:t>
            </a:r>
          </a:p>
          <a:p>
            <a:pPr algn="just" fontAlgn="auto">
              <a:buClr>
                <a:schemeClr val="accent6">
                  <a:lumMod val="75000"/>
                </a:schemeClr>
              </a:buClr>
              <a:defRPr/>
            </a:pPr>
            <a:r>
              <a:rPr lang="ru-RU" sz="5600" b="1" dirty="0" smtClean="0">
                <a:solidFill>
                  <a:srgbClr val="0070C0"/>
                </a:solidFill>
                <a:latin typeface="Times New Roman" pitchFamily="18" charset="0"/>
                <a:cs typeface="Times New Roman" pitchFamily="18" charset="0"/>
              </a:rPr>
              <a:t>- Лепка объёмных фигур;</a:t>
            </a:r>
          </a:p>
          <a:p>
            <a:pPr algn="just" fontAlgn="auto">
              <a:buClr>
                <a:schemeClr val="accent6">
                  <a:lumMod val="75000"/>
                </a:schemeClr>
              </a:buClr>
              <a:defRPr/>
            </a:pPr>
            <a:r>
              <a:rPr lang="ru-RU" sz="5600" b="1" dirty="0" smtClean="0">
                <a:solidFill>
                  <a:srgbClr val="0070C0"/>
                </a:solidFill>
                <a:latin typeface="Times New Roman" pitchFamily="18" charset="0"/>
                <a:cs typeface="Times New Roman" pitchFamily="18" charset="0"/>
              </a:rPr>
              <a:t>- Лепка пальцами с помощью предметов и без них.</a:t>
            </a:r>
          </a:p>
          <a:p>
            <a:pPr marL="685800" indent="-685800" algn="just" fontAlgn="auto">
              <a:buClr>
                <a:schemeClr val="accent6">
                  <a:lumMod val="75000"/>
                </a:schemeClr>
              </a:buClr>
              <a:buFontTx/>
              <a:buChar char="-"/>
              <a:defRPr/>
            </a:pPr>
            <a:endParaRPr lang="ru-RU" sz="4800" b="1" dirty="0" smtClean="0">
              <a:solidFill>
                <a:srgbClr val="0070C0"/>
              </a:solidFill>
              <a:latin typeface="Times New Roman" pitchFamily="18" charset="0"/>
              <a:cs typeface="Times New Roman" pitchFamily="18" charset="0"/>
            </a:endParaRPr>
          </a:p>
          <a:p>
            <a:pPr algn="just"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just" fontAlgn="auto">
              <a:buClr>
                <a:schemeClr val="accent6">
                  <a:lumMod val="75000"/>
                </a:schemeClr>
              </a:buClr>
              <a:defRPr/>
            </a:pPr>
            <a:endParaRPr lang="ru-RU" sz="4800" b="1" dirty="0" smtClean="0">
              <a:solidFill>
                <a:srgbClr val="0070C0"/>
              </a:solidFill>
              <a:latin typeface="Times New Roman" pitchFamily="18" charset="0"/>
              <a:cs typeface="Times New Roman" pitchFamily="18" charset="0"/>
            </a:endParaRPr>
          </a:p>
          <a:p>
            <a:pPr algn="just" fontAlgn="auto">
              <a:buClr>
                <a:schemeClr val="accent6">
                  <a:lumMod val="75000"/>
                </a:schemeClr>
              </a:buClr>
              <a:defRPr/>
            </a:pPr>
            <a:endParaRPr lang="ru-RU" sz="1200" b="1" dirty="0" smtClean="0">
              <a:solidFill>
                <a:srgbClr val="0070C0"/>
              </a:solidFill>
              <a:latin typeface="Times New Roman" pitchFamily="18" charset="0"/>
              <a:cs typeface="Times New Roman" pitchFamily="18" charset="0"/>
            </a:endParaRPr>
          </a:p>
          <a:p>
            <a:pPr marL="171450" indent="-171450" algn="just" fontAlgn="auto">
              <a:buClr>
                <a:schemeClr val="accent6">
                  <a:lumMod val="75000"/>
                </a:schemeClr>
              </a:buClr>
              <a:buFontTx/>
              <a:buChar char="-"/>
              <a:defRPr/>
            </a:pPr>
            <a:endParaRPr lang="ru-RU" sz="1200" b="1" dirty="0" smtClean="0">
              <a:solidFill>
                <a:srgbClr val="0070C0"/>
              </a:solidFill>
              <a:latin typeface="Times New Roman" pitchFamily="18" charset="0"/>
              <a:cs typeface="Times New Roman" pitchFamily="18" charset="0"/>
            </a:endParaRPr>
          </a:p>
          <a:p>
            <a:pPr marL="171450" indent="-171450" algn="just" fontAlgn="auto">
              <a:buClr>
                <a:schemeClr val="accent6">
                  <a:lumMod val="75000"/>
                </a:schemeClr>
              </a:buClr>
              <a:buFontTx/>
              <a:buChar char="-"/>
              <a:defRPr/>
            </a:pPr>
            <a:endParaRPr lang="ru-RU" sz="1200" b="1" dirty="0" smtClean="0">
              <a:solidFill>
                <a:srgbClr val="0070C0"/>
              </a:solidFill>
              <a:latin typeface="Times New Roman" pitchFamily="18" charset="0"/>
              <a:cs typeface="Times New Roman" pitchFamily="18" charset="0"/>
            </a:endParaRPr>
          </a:p>
          <a:p>
            <a:pPr marL="171450" indent="-171450" algn="just" fontAlgn="auto">
              <a:buClr>
                <a:schemeClr val="accent6">
                  <a:lumMod val="75000"/>
                </a:schemeClr>
              </a:buClr>
              <a:buFontTx/>
              <a:buChar char="-"/>
              <a:defRPr/>
            </a:pPr>
            <a:endParaRPr lang="ru-RU" sz="1200" b="1" dirty="0" smtClean="0">
              <a:solidFill>
                <a:srgbClr val="0070C0"/>
              </a:solidFill>
              <a:latin typeface="Times New Roman" pitchFamily="18" charset="0"/>
              <a:cs typeface="Times New Roman" pitchFamily="18" charset="0"/>
            </a:endParaRPr>
          </a:p>
          <a:p>
            <a:pPr marL="171450" indent="-171450" algn="just" fontAlgn="auto">
              <a:buClr>
                <a:schemeClr val="accent6">
                  <a:lumMod val="75000"/>
                </a:schemeClr>
              </a:buClr>
              <a:buFontTx/>
              <a:buChar char="-"/>
              <a:defRPr/>
            </a:pPr>
            <a:endParaRPr lang="ru-RU" sz="1200" dirty="0">
              <a:solidFill>
                <a:srgbClr val="0070C0"/>
              </a:solidFill>
              <a:latin typeface="Times New Roman" pitchFamily="18" charset="0"/>
              <a:cs typeface="Times New Roman" pitchFamily="18" charset="0"/>
            </a:endParaRPr>
          </a:p>
        </p:txBody>
      </p:sp>
      <p:pic>
        <p:nvPicPr>
          <p:cNvPr id="37891" name="Picture 2" descr="C:\Documents and Settings\Андрюха\Рабочий стол\оригами\image19.gif"/>
          <p:cNvPicPr>
            <a:picLocks noChangeAspect="1" noChangeArrowheads="1"/>
          </p:cNvPicPr>
          <p:nvPr/>
        </p:nvPicPr>
        <p:blipFill>
          <a:blip r:embed="rId2"/>
          <a:srcRect/>
          <a:stretch>
            <a:fillRect/>
          </a:stretch>
        </p:blipFill>
        <p:spPr bwMode="auto">
          <a:xfrm>
            <a:off x="3348038" y="2565400"/>
            <a:ext cx="2057400" cy="1449387"/>
          </a:xfrm>
          <a:prstGeom prst="rect">
            <a:avLst/>
          </a:prstGeom>
          <a:noFill/>
          <a:ln w="9525">
            <a:noFill/>
            <a:miter lim="800000"/>
            <a:headEnd/>
            <a:tailEnd/>
          </a:ln>
        </p:spPr>
      </p:pic>
      <p:pic>
        <p:nvPicPr>
          <p:cNvPr id="37892" name="Picture 3" descr="C:\Documents and Settings\Андрюха\Рабочий стол\оригами\fd1b858ce7ec-388x220.jpg"/>
          <p:cNvPicPr>
            <a:picLocks noChangeAspect="1" noChangeArrowheads="1"/>
          </p:cNvPicPr>
          <p:nvPr/>
        </p:nvPicPr>
        <p:blipFill>
          <a:blip r:embed="rId3"/>
          <a:srcRect/>
          <a:stretch>
            <a:fillRect/>
          </a:stretch>
        </p:blipFill>
        <p:spPr bwMode="auto">
          <a:xfrm rot="589046">
            <a:off x="5958771" y="2782425"/>
            <a:ext cx="2157413" cy="1449388"/>
          </a:xfrm>
          <a:prstGeom prst="rect">
            <a:avLst/>
          </a:prstGeom>
          <a:noFill/>
          <a:ln w="9525">
            <a:noFill/>
            <a:miter lim="800000"/>
            <a:headEnd/>
            <a:tailEnd/>
          </a:ln>
        </p:spPr>
      </p:pic>
      <p:pic>
        <p:nvPicPr>
          <p:cNvPr id="37893" name="Picture 4" descr="C:\Documents and Settings\Андрюха\Рабочий стол\оригами\i.jpg"/>
          <p:cNvPicPr>
            <a:picLocks noChangeAspect="1" noChangeArrowheads="1"/>
          </p:cNvPicPr>
          <p:nvPr/>
        </p:nvPicPr>
        <p:blipFill>
          <a:blip r:embed="rId4"/>
          <a:srcRect/>
          <a:stretch>
            <a:fillRect/>
          </a:stretch>
        </p:blipFill>
        <p:spPr bwMode="auto">
          <a:xfrm rot="-664239">
            <a:off x="658814" y="2760572"/>
            <a:ext cx="2173287" cy="1449388"/>
          </a:xfrm>
          <a:prstGeom prst="rect">
            <a:avLst/>
          </a:prstGeom>
          <a:noFill/>
          <a:ln w="9525">
            <a:noFill/>
            <a:miter lim="800000"/>
            <a:headEnd/>
            <a:tailEnd/>
          </a:ln>
        </p:spPr>
      </p:pic>
      <p:pic>
        <p:nvPicPr>
          <p:cNvPr id="37894" name="Picture 2" descr="C:\Documents and Settings\Андрюха\Рабочий стол\оригами\img32.jpg"/>
          <p:cNvPicPr>
            <a:picLocks noChangeAspect="1" noChangeArrowheads="1"/>
          </p:cNvPicPr>
          <p:nvPr/>
        </p:nvPicPr>
        <p:blipFill>
          <a:blip r:embed="rId5"/>
          <a:srcRect l="4968" t="8524" r="4745" b="9969"/>
          <a:stretch>
            <a:fillRect/>
          </a:stretch>
        </p:blipFill>
        <p:spPr bwMode="auto">
          <a:xfrm>
            <a:off x="5757386" y="5013176"/>
            <a:ext cx="2466975" cy="1671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Текст 2"/>
          <p:cNvSpPr>
            <a:spLocks noGrp="1"/>
          </p:cNvSpPr>
          <p:nvPr>
            <p:ph type="body" idx="1"/>
          </p:nvPr>
        </p:nvSpPr>
        <p:spPr>
          <a:xfrm>
            <a:off x="345166" y="764704"/>
            <a:ext cx="8424863" cy="2089150"/>
          </a:xfrm>
        </p:spPr>
        <p:txBody>
          <a:bodyPr/>
          <a:lstStyle/>
          <a:p>
            <a:pPr algn="just"/>
            <a:r>
              <a:rPr lang="ru-RU" sz="1600" dirty="0" smtClean="0">
                <a:solidFill>
                  <a:srgbClr val="0070C0"/>
                </a:solidFill>
                <a:latin typeface="Times New Roman" pitchFamily="18" charset="0"/>
                <a:cs typeface="Times New Roman" pitchFamily="18" charset="0"/>
              </a:rPr>
              <a:t>     Сегодня мы Вас познакомили лишь с малой частью того, чем Вы можете занять Ваш досуг с ребёнком дома. Включайте свою фантазию и самое главное, не уставайте постоянно разговаривать со своим ребёнком , называйте все свои действия, явления природы, цвета и формы. Пусть ребенок находится в постоянном потоке информации, не сомневайтесь, это его не утомит. Чем непринужденнее будет обучение, тем легче и быстрее оно будет проходить. Побуждайте ребенка к игре, насколько возможно, играйте с ним в развивающие и веселые игры. Участвуйте в игровом процессе. Это будет отличным способом для установления более прочной связи между Вами и Вашим ребенком! </a:t>
            </a:r>
          </a:p>
          <a:p>
            <a:pPr algn="just"/>
            <a:r>
              <a:rPr lang="ru-RU" sz="1600" dirty="0" smtClean="0">
                <a:solidFill>
                  <a:srgbClr val="0070C0"/>
                </a:solidFill>
                <a:latin typeface="Times New Roman" pitchFamily="18" charset="0"/>
                <a:cs typeface="Times New Roman" pitchFamily="18" charset="0"/>
              </a:rPr>
              <a:t>    </a:t>
            </a:r>
            <a:endParaRPr lang="ru-RU" sz="1600" dirty="0" smtClean="0">
              <a:solidFill>
                <a:schemeClr val="accent1"/>
              </a:solidFill>
              <a:latin typeface="Times New Roman" pitchFamily="18" charset="0"/>
              <a:cs typeface="Times New Roman" pitchFamily="18" charset="0"/>
            </a:endParaRPr>
          </a:p>
          <a:p>
            <a:pPr algn="l"/>
            <a:endParaRPr lang="ru-RU" sz="1400" dirty="0" smtClean="0">
              <a:solidFill>
                <a:srgbClr val="0070C0"/>
              </a:solidFill>
              <a:latin typeface="Times New Roman" pitchFamily="18" charset="0"/>
              <a:cs typeface="Times New Roman" pitchFamily="18" charset="0"/>
            </a:endParaRPr>
          </a:p>
        </p:txBody>
      </p:sp>
      <p:sp>
        <p:nvSpPr>
          <p:cNvPr id="4" name="Прямоугольник 3"/>
          <p:cNvSpPr/>
          <p:nvPr/>
        </p:nvSpPr>
        <p:spPr>
          <a:xfrm>
            <a:off x="381134" y="2996952"/>
            <a:ext cx="8352928" cy="2800767"/>
          </a:xfrm>
          <a:prstGeom prst="rect">
            <a:avLst/>
          </a:prstGeom>
        </p:spPr>
        <p:txBody>
          <a:bodyPr wrap="square">
            <a:spAutoFit/>
          </a:bodyPr>
          <a:lstStyle/>
          <a:p>
            <a:pPr algn="just"/>
            <a:r>
              <a:rPr lang="ru-RU" sz="1600" dirty="0">
                <a:solidFill>
                  <a:srgbClr val="0070C0"/>
                </a:solidFill>
                <a:latin typeface="Times New Roman" pitchFamily="18" charset="0"/>
                <a:cs typeface="Times New Roman" pitchFamily="18" charset="0"/>
              </a:rPr>
              <a:t> </a:t>
            </a:r>
            <a:r>
              <a:rPr lang="ru-RU" sz="1600" dirty="0" smtClean="0">
                <a:solidFill>
                  <a:srgbClr val="0070C0"/>
                </a:solidFill>
                <a:latin typeface="Times New Roman" pitchFamily="18" charset="0"/>
                <a:cs typeface="Times New Roman" pitchFamily="18" charset="0"/>
              </a:rPr>
              <a:t>    Конечно</a:t>
            </a:r>
            <a:r>
              <a:rPr lang="ru-RU" sz="1600" dirty="0">
                <a:solidFill>
                  <a:srgbClr val="0070C0"/>
                </a:solidFill>
                <a:latin typeface="Times New Roman" pitchFamily="18" charset="0"/>
                <a:cs typeface="Times New Roman" pitchFamily="18" charset="0"/>
              </a:rPr>
              <a:t>, развитие мелкой моторики – не единственный фактор, способствующий развитию речи. Если у ребенка будет прекрасно развитая моторика, но с ним не будут разговаривать, то и речь ребёнка будет недостаточно развита. То есть необходимо развивать речь ребенка в комплексе: много и активно общаться с ним в быту, вызывая его на разговор, стимулируя вопросами, просьбами. Необходимо читать ребенку, рассказывать обо всем, что его окружает, показывать картинки, которые </a:t>
            </a:r>
            <a:r>
              <a:rPr lang="ru-RU" sz="1600" dirty="0" smtClean="0">
                <a:solidFill>
                  <a:srgbClr val="0070C0"/>
                </a:solidFill>
                <a:latin typeface="Times New Roman" pitchFamily="18" charset="0"/>
                <a:cs typeface="Times New Roman" pitchFamily="18" charset="0"/>
              </a:rPr>
              <a:t>дети </a:t>
            </a:r>
            <a:r>
              <a:rPr lang="ru-RU" sz="1600" dirty="0">
                <a:solidFill>
                  <a:srgbClr val="0070C0"/>
                </a:solidFill>
                <a:latin typeface="Times New Roman" pitchFamily="18" charset="0"/>
                <a:cs typeface="Times New Roman" pitchFamily="18" charset="0"/>
              </a:rPr>
              <a:t>обычно с удовольствием рассматривают. И плюс к этому, развивать мелкую моторику рук</a:t>
            </a:r>
            <a:r>
              <a:rPr lang="ru-RU" sz="1600" dirty="0" smtClean="0">
                <a:solidFill>
                  <a:srgbClr val="0070C0"/>
                </a:solidFill>
                <a:latin typeface="Times New Roman" pitchFamily="18" charset="0"/>
                <a:cs typeface="Times New Roman" pitchFamily="18" charset="0"/>
              </a:rPr>
              <a:t>.</a:t>
            </a:r>
          </a:p>
          <a:p>
            <a:pPr algn="just"/>
            <a:endParaRPr lang="ru-RU" sz="1600" dirty="0" smtClean="0">
              <a:solidFill>
                <a:schemeClr val="accent1"/>
              </a:solidFill>
              <a:latin typeface="Times New Roman" pitchFamily="18" charset="0"/>
              <a:cs typeface="Times New Roman" pitchFamily="18" charset="0"/>
            </a:endParaRPr>
          </a:p>
          <a:p>
            <a:pPr algn="just"/>
            <a:r>
              <a:rPr lang="ru-RU" sz="1600" dirty="0" smtClean="0">
                <a:solidFill>
                  <a:schemeClr val="accent1"/>
                </a:solidFill>
                <a:latin typeface="Times New Roman" pitchFamily="18" charset="0"/>
                <a:cs typeface="Times New Roman" pitchFamily="18" charset="0"/>
              </a:rPr>
              <a:t>     Главное </a:t>
            </a:r>
            <a:r>
              <a:rPr lang="ru-RU" sz="1600" dirty="0">
                <a:solidFill>
                  <a:schemeClr val="accent1"/>
                </a:solidFill>
                <a:latin typeface="Times New Roman" pitchFamily="18" charset="0"/>
                <a:cs typeface="Times New Roman" pitchFamily="18" charset="0"/>
              </a:rPr>
              <a:t>– учитывать индивидуальные особенности ребенка, его возраст, настроение, желание, возможности. </a:t>
            </a:r>
          </a:p>
          <a:p>
            <a:pPr algn="just"/>
            <a:endParaRPr lang="ru-RU" sz="16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916832"/>
            <a:ext cx="6840760" cy="1008112"/>
          </a:xfrm>
        </p:spPr>
        <p:txBody>
          <a:bodyPr/>
          <a:lstStyle/>
          <a:p>
            <a:pPr marL="0" indent="0" algn="ctr" fontAlgn="auto">
              <a:spcAft>
                <a:spcPts val="0"/>
              </a:spcAft>
              <a:buClr>
                <a:schemeClr val="accent6">
                  <a:lumMod val="75000"/>
                </a:schemeClr>
              </a:buClr>
              <a:buFont typeface="Georgia" pitchFamily="18" charset="0"/>
              <a:buNone/>
              <a:defRPr/>
            </a:pPr>
            <a:r>
              <a:rPr lang="ru-RU" sz="3200" dirty="0" smtClean="0">
                <a:solidFill>
                  <a:srgbClr val="0070C0"/>
                </a:solidFill>
                <a:latin typeface="Times New Roman" pitchFamily="18" charset="0"/>
                <a:cs typeface="Times New Roman" pitchFamily="18" charset="0"/>
              </a:rPr>
              <a:t>Спасибо за внимание</a:t>
            </a:r>
            <a:endParaRPr lang="ru-RU" sz="3200" dirty="0">
              <a:solidFill>
                <a:srgbClr val="0070C0"/>
              </a:solidFill>
              <a:latin typeface="Times New Roman" pitchFamily="18" charset="0"/>
              <a:cs typeface="Times New Roman" pitchFamily="18" charset="0"/>
            </a:endParaRPr>
          </a:p>
        </p:txBody>
      </p:sp>
      <p:pic>
        <p:nvPicPr>
          <p:cNvPr id="1026" name="Picture 2" descr="C:\Documents and Settings\Андрюха\Рабочий стол\оригами\Bespoke_tours.jpg"/>
          <p:cNvPicPr>
            <a:picLocks noChangeAspect="1" noChangeArrowheads="1"/>
          </p:cNvPicPr>
          <p:nvPr/>
        </p:nvPicPr>
        <p:blipFill rotWithShape="1">
          <a:blip r:embed="rId2">
            <a:extLst>
              <a:ext uri="{28A0092B-C50C-407E-A947-70E740481C1C}">
                <a14:useLocalDpi xmlns:a14="http://schemas.microsoft.com/office/drawing/2010/main" val="0"/>
              </a:ext>
            </a:extLst>
          </a:blip>
          <a:srcRect t="24734"/>
          <a:stretch/>
        </p:blipFill>
        <p:spPr bwMode="auto">
          <a:xfrm>
            <a:off x="1763686" y="3933056"/>
            <a:ext cx="5760641" cy="2725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Текст 2"/>
          <p:cNvSpPr>
            <a:spLocks noGrp="1"/>
          </p:cNvSpPr>
          <p:nvPr>
            <p:ph type="body" idx="1"/>
          </p:nvPr>
        </p:nvSpPr>
        <p:spPr>
          <a:xfrm>
            <a:off x="467544" y="836712"/>
            <a:ext cx="8208912" cy="5329237"/>
          </a:xfrm>
        </p:spPr>
        <p:txBody>
          <a:bodyPr/>
          <a:lstStyle/>
          <a:p>
            <a:pPr algn="just">
              <a:lnSpc>
                <a:spcPct val="90000"/>
              </a:lnSpc>
            </a:pPr>
            <a:r>
              <a:rPr lang="ru-RU" sz="1600" dirty="0" smtClean="0">
                <a:solidFill>
                  <a:srgbClr val="0070C0"/>
                </a:solidFill>
                <a:latin typeface="Times New Roman" pitchFamily="18" charset="0"/>
                <a:cs typeface="Times New Roman" pitchFamily="18" charset="0"/>
              </a:rPr>
              <a:t>     Учёными выявлена связь между активным движением пальцев ребёнка и формированием его речевого аппарата. Фактически руки в данный период жизни являются для малыша дополнительным речевым органом. Функции двигательной активности и речи формируются параллельно. В случае если развитие двигательной активности рук отстаёт от нормального течения, то задерживается и речевое развитие, хотя общая физическая активность при этом может быть нормальной и даже выше нормы.</a:t>
            </a:r>
          </a:p>
          <a:p>
            <a:pPr algn="just">
              <a:lnSpc>
                <a:spcPct val="90000"/>
              </a:lnSpc>
            </a:pPr>
            <a:r>
              <a:rPr lang="ru-RU" sz="1600" dirty="0" smtClean="0">
                <a:solidFill>
                  <a:srgbClr val="0070C0"/>
                </a:solidFill>
                <a:latin typeface="Times New Roman" pitchFamily="18" charset="0"/>
                <a:cs typeface="Times New Roman" pitchFamily="18" charset="0"/>
              </a:rPr>
              <a:t>    Поэтому, начинать работу по развитию мелкой моторики нужно с самого раннего возраста. Уже младенцу можно массировать пальчики, воздействуя тем самым на активные точки, связанные с корой головного мозга.</a:t>
            </a:r>
          </a:p>
          <a:p>
            <a:pPr algn="just">
              <a:lnSpc>
                <a:spcPct val="90000"/>
              </a:lnSpc>
            </a:pPr>
            <a:r>
              <a:rPr lang="ru-RU" sz="1600" dirty="0" smtClean="0">
                <a:solidFill>
                  <a:srgbClr val="0070C0"/>
                </a:solidFill>
                <a:latin typeface="Times New Roman" pitchFamily="18" charset="0"/>
                <a:cs typeface="Times New Roman" pitchFamily="18" charset="0"/>
              </a:rPr>
              <a:t>    И, конечно, в старшем дошкольном возрасте работа по развитию мелкой моторики и координации движений руки должна стать важной частью подготовки к школе, в частности, к письму.</a:t>
            </a:r>
          </a:p>
          <a:p>
            <a:pPr algn="just">
              <a:lnSpc>
                <a:spcPct val="90000"/>
              </a:lnSpc>
            </a:pPr>
            <a:r>
              <a:rPr lang="ru-RU" sz="1600" dirty="0" smtClean="0">
                <a:solidFill>
                  <a:srgbClr val="0070C0"/>
                </a:solidFill>
                <a:latin typeface="Times New Roman" pitchFamily="18" charset="0"/>
                <a:cs typeface="Times New Roman" pitchFamily="18" charset="0"/>
              </a:rPr>
              <a:t>    Почему так важно для детей развитие тонкой моторики рук? Дело в том, что в головном мозге человека центры, отвечающие за речь и движения пальцев рук, расположены очень близко. Стимулируя тонкую моторику и активизируя тем самым соответствующие отделы мозга, мы активизируем и соседние зоны, отвечающие за речь.</a:t>
            </a:r>
          </a:p>
          <a:p>
            <a:pPr algn="just">
              <a:lnSpc>
                <a:spcPct val="90000"/>
              </a:lnSpc>
            </a:pPr>
            <a:r>
              <a:rPr lang="ru-RU" sz="1600" b="1" i="1" dirty="0" smtClean="0">
                <a:solidFill>
                  <a:schemeClr val="accent1"/>
                </a:solidFill>
              </a:rPr>
              <a:t>    Совершенствование </a:t>
            </a:r>
            <a:r>
              <a:rPr lang="ru-RU" sz="1600" b="1" i="1" dirty="0">
                <a:solidFill>
                  <a:schemeClr val="accent1"/>
                </a:solidFill>
              </a:rPr>
              <a:t>мелкой моторики – это совершенствование речи. </a:t>
            </a:r>
            <a:endParaRPr lang="ru-RU" sz="1600" dirty="0" smtClean="0">
              <a:solidFill>
                <a:schemeClr val="accent1"/>
              </a:solidFill>
              <a:latin typeface="Times New Roman" pitchFamily="18" charset="0"/>
              <a:cs typeface="Times New Roman" pitchFamily="18" charset="0"/>
            </a:endParaRPr>
          </a:p>
          <a:p>
            <a:pPr algn="just">
              <a:lnSpc>
                <a:spcPct val="90000"/>
              </a:lnSpc>
            </a:pPr>
            <a:r>
              <a:rPr lang="ru-RU" sz="1600" dirty="0" smtClean="0">
                <a:solidFill>
                  <a:srgbClr val="0070C0"/>
                </a:solidFill>
                <a:latin typeface="Times New Roman" pitchFamily="18" charset="0"/>
                <a:cs typeface="Times New Roman" pitchFamily="18" charset="0"/>
              </a:rPr>
              <a:t>     Сегодня мы предлагаем вашему вниманию  игры, требующие минимальных затрат времени и сил, но полезных для развития  мелкой моторики рук детей дошкольного  возраста.</a:t>
            </a:r>
          </a:p>
          <a:p>
            <a:pPr algn="l">
              <a:lnSpc>
                <a:spcPct val="90000"/>
              </a:lnSpc>
            </a:pPr>
            <a:r>
              <a:rPr lang="ru-RU" sz="1600" dirty="0" smtClean="0">
                <a:solidFill>
                  <a:srgbClr val="0070C0"/>
                </a:solidFill>
                <a:latin typeface="Times New Roman" pitchFamily="18" charset="0"/>
                <a:cs typeface="Times New Roman" pitchFamily="18" charset="0"/>
              </a:rPr>
              <a:t>     Игры </a:t>
            </a:r>
            <a:r>
              <a:rPr lang="ru-RU" sz="1600" dirty="0">
                <a:solidFill>
                  <a:srgbClr val="0070C0"/>
                </a:solidFill>
                <a:latin typeface="Times New Roman" pitchFamily="18" charset="0"/>
                <a:cs typeface="Times New Roman" pitchFamily="18" charset="0"/>
              </a:rPr>
              <a:t>можно использовать как в детском саду, так и дома.</a:t>
            </a:r>
          </a:p>
          <a:p>
            <a:pPr algn="l">
              <a:lnSpc>
                <a:spcPct val="90000"/>
              </a:lnSpc>
            </a:pPr>
            <a:endParaRPr lang="ru-RU" sz="1600" dirty="0" smtClean="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0"/>
            <a:ext cx="5966666" cy="1484784"/>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Пальчиковые игры.</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endParaRPr lang="ru-RU" sz="2800" dirty="0">
              <a:solidFill>
                <a:srgbClr val="0070C0"/>
              </a:solidFill>
              <a:latin typeface="Times New Roman" pitchFamily="18" charset="0"/>
              <a:cs typeface="Times New Roman" pitchFamily="18" charset="0"/>
            </a:endParaRPr>
          </a:p>
        </p:txBody>
      </p:sp>
      <p:sp>
        <p:nvSpPr>
          <p:cNvPr id="18434" name="Текст 2"/>
          <p:cNvSpPr>
            <a:spLocks noGrp="1"/>
          </p:cNvSpPr>
          <p:nvPr>
            <p:ph type="body" idx="1"/>
          </p:nvPr>
        </p:nvSpPr>
        <p:spPr>
          <a:xfrm>
            <a:off x="539750" y="908050"/>
            <a:ext cx="7848600" cy="3313113"/>
          </a:xfrm>
        </p:spPr>
        <p:txBody>
          <a:bodyPr/>
          <a:lstStyle/>
          <a:p>
            <a:pPr algn="just"/>
            <a:r>
              <a:rPr lang="ru-RU" sz="1600" smtClean="0">
                <a:solidFill>
                  <a:srgbClr val="0070C0"/>
                </a:solidFill>
                <a:latin typeface="Times New Roman" pitchFamily="18" charset="0"/>
                <a:cs typeface="Times New Roman" pitchFamily="18" charset="0"/>
              </a:rPr>
              <a:t>    Игры эти очень эмоциональны , увлекательны, способствуют развитию речи, творческой деятельности.</a:t>
            </a:r>
          </a:p>
          <a:p>
            <a:pPr algn="just"/>
            <a:r>
              <a:rPr lang="ru-RU" sz="1600" smtClean="0">
                <a:solidFill>
                  <a:srgbClr val="0070C0"/>
                </a:solidFill>
                <a:latin typeface="Times New Roman" pitchFamily="18" charset="0"/>
                <a:cs typeface="Times New Roman" pitchFamily="18" charset="0"/>
              </a:rPr>
              <a:t>   «Пальчиковые игры» – это инсценировка каких-либо рифмованных историй, сказок при помощи пальцев.</a:t>
            </a:r>
          </a:p>
          <a:p>
            <a:pPr algn="just"/>
            <a:endParaRPr lang="ru-RU" sz="1600" smtClean="0">
              <a:solidFill>
                <a:srgbClr val="0070C0"/>
              </a:solidFill>
              <a:latin typeface="Times New Roman" pitchFamily="18" charset="0"/>
              <a:cs typeface="Times New Roman" pitchFamily="18" charset="0"/>
            </a:endParaRPr>
          </a:p>
        </p:txBody>
      </p:sp>
      <p:pic>
        <p:nvPicPr>
          <p:cNvPr id="18435" name="Picture 2" descr="C:\Documents and Settings\Андрюха\Рабочий стол\оригами\49012bf9-138a-47e4-a40b-f9f9ff70bdc6.jpeg"/>
          <p:cNvPicPr>
            <a:picLocks noChangeAspect="1" noChangeArrowheads="1"/>
          </p:cNvPicPr>
          <p:nvPr/>
        </p:nvPicPr>
        <p:blipFill>
          <a:blip r:embed="rId3"/>
          <a:srcRect/>
          <a:stretch>
            <a:fillRect/>
          </a:stretch>
        </p:blipFill>
        <p:spPr bwMode="auto">
          <a:xfrm>
            <a:off x="2769320" y="1916833"/>
            <a:ext cx="1814513" cy="1387128"/>
          </a:xfrm>
          <a:prstGeom prst="rect">
            <a:avLst/>
          </a:prstGeom>
          <a:noFill/>
          <a:ln w="9525">
            <a:noFill/>
            <a:miter lim="800000"/>
            <a:headEnd/>
            <a:tailEnd/>
          </a:ln>
        </p:spPr>
      </p:pic>
      <p:pic>
        <p:nvPicPr>
          <p:cNvPr id="18436" name="Picture 3" descr="C:\Documents and Settings\Андрюха\Рабочий стол\оригами\8.jpg"/>
          <p:cNvPicPr>
            <a:picLocks noChangeAspect="1" noChangeArrowheads="1"/>
          </p:cNvPicPr>
          <p:nvPr/>
        </p:nvPicPr>
        <p:blipFill rotWithShape="1">
          <a:blip r:embed="rId4"/>
          <a:srcRect l="4722" t="12811" r="4688"/>
          <a:stretch/>
        </p:blipFill>
        <p:spPr bwMode="auto">
          <a:xfrm>
            <a:off x="6730489" y="1869890"/>
            <a:ext cx="1879841" cy="1481014"/>
          </a:xfrm>
          <a:prstGeom prst="rect">
            <a:avLst/>
          </a:prstGeom>
          <a:noFill/>
          <a:ln w="9525">
            <a:noFill/>
            <a:miter lim="800000"/>
            <a:headEnd/>
            <a:tailEnd/>
          </a:ln>
        </p:spPr>
      </p:pic>
      <p:pic>
        <p:nvPicPr>
          <p:cNvPr id="18437" name="Picture 4" descr="C:\Documents and Settings\Андрюха\Рабочий стол\оригами\93897164_1266833024_75603598_31266833024.jpg"/>
          <p:cNvPicPr>
            <a:picLocks noChangeAspect="1" noChangeArrowheads="1"/>
          </p:cNvPicPr>
          <p:nvPr/>
        </p:nvPicPr>
        <p:blipFill>
          <a:blip r:embed="rId5"/>
          <a:srcRect/>
          <a:stretch>
            <a:fillRect/>
          </a:stretch>
        </p:blipFill>
        <p:spPr bwMode="auto">
          <a:xfrm>
            <a:off x="206214" y="3586923"/>
            <a:ext cx="1890216" cy="1426969"/>
          </a:xfrm>
          <a:prstGeom prst="rect">
            <a:avLst/>
          </a:prstGeom>
          <a:noFill/>
          <a:ln w="9525">
            <a:noFill/>
            <a:miter lim="800000"/>
            <a:headEnd/>
            <a:tailEnd/>
          </a:ln>
        </p:spPr>
      </p:pic>
      <p:pic>
        <p:nvPicPr>
          <p:cNvPr id="18438" name="Picture 7" descr="C:\Documents and Settings\Андрюха\Рабочий стол\оригами\7b4184a3f9ea89d56e055a15e6e9abb1.jpg"/>
          <p:cNvPicPr>
            <a:picLocks noChangeAspect="1" noChangeArrowheads="1"/>
          </p:cNvPicPr>
          <p:nvPr/>
        </p:nvPicPr>
        <p:blipFill rotWithShape="1">
          <a:blip r:embed="rId6"/>
          <a:srcRect r="6746"/>
          <a:stretch/>
        </p:blipFill>
        <p:spPr bwMode="auto">
          <a:xfrm>
            <a:off x="4822519" y="1831819"/>
            <a:ext cx="1731343" cy="1477294"/>
          </a:xfrm>
          <a:prstGeom prst="rect">
            <a:avLst/>
          </a:prstGeom>
          <a:noFill/>
          <a:ln w="9525">
            <a:noFill/>
            <a:miter lim="800000"/>
            <a:headEnd/>
            <a:tailEnd/>
          </a:ln>
        </p:spPr>
      </p:pic>
      <p:pic>
        <p:nvPicPr>
          <p:cNvPr id="18439" name="Picture 2" descr="C:\Documents and Settings\Андрюха\Рабочий стол\оригами\5447553866542876.jpg"/>
          <p:cNvPicPr>
            <a:picLocks noChangeAspect="1" noChangeArrowheads="1"/>
          </p:cNvPicPr>
          <p:nvPr/>
        </p:nvPicPr>
        <p:blipFill>
          <a:blip r:embed="rId7"/>
          <a:srcRect/>
          <a:stretch>
            <a:fillRect/>
          </a:stretch>
        </p:blipFill>
        <p:spPr bwMode="auto">
          <a:xfrm>
            <a:off x="2267744" y="3652033"/>
            <a:ext cx="1814513" cy="1361860"/>
          </a:xfrm>
          <a:prstGeom prst="rect">
            <a:avLst/>
          </a:prstGeom>
          <a:noFill/>
          <a:ln w="9525">
            <a:noFill/>
            <a:miter lim="800000"/>
            <a:headEnd/>
            <a:tailEnd/>
          </a:ln>
        </p:spPr>
      </p:pic>
      <p:pic>
        <p:nvPicPr>
          <p:cNvPr id="18440" name="Picture 2" descr="C:\Documents and Settings\Андрюха\Рабочий стол\оригами\s_теремок03.JPG"/>
          <p:cNvPicPr>
            <a:picLocks noChangeAspect="1" noChangeArrowheads="1"/>
          </p:cNvPicPr>
          <p:nvPr/>
        </p:nvPicPr>
        <p:blipFill>
          <a:blip r:embed="rId8"/>
          <a:srcRect/>
          <a:stretch>
            <a:fillRect/>
          </a:stretch>
        </p:blipFill>
        <p:spPr bwMode="auto">
          <a:xfrm>
            <a:off x="4265713" y="3652033"/>
            <a:ext cx="1884997" cy="1440160"/>
          </a:xfrm>
          <a:prstGeom prst="rect">
            <a:avLst/>
          </a:prstGeom>
          <a:noFill/>
          <a:ln w="9525">
            <a:noFill/>
            <a:miter lim="800000"/>
            <a:headEnd/>
            <a:tailEnd/>
          </a:ln>
        </p:spPr>
      </p:pic>
      <p:pic>
        <p:nvPicPr>
          <p:cNvPr id="1026" name="Picture 2" descr="C:\Documents and Settings\Андрюха\Рабочий стол\оригами\69c51168f496f5cb66d305451cf4de42.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1898" y="2132856"/>
            <a:ext cx="2240490" cy="11762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Documents and Settings\Андрюха\Рабочий стол\оригами\skazka_palch.jpg"/>
          <p:cNvPicPr>
            <a:picLocks noChangeAspect="1" noChangeArrowheads="1"/>
          </p:cNvPicPr>
          <p:nvPr/>
        </p:nvPicPr>
        <p:blipFill rotWithShape="1">
          <a:blip r:embed="rId10"/>
          <a:srcRect l="4737" t="9381" r="8019" b="8813"/>
          <a:stretch/>
        </p:blipFill>
        <p:spPr bwMode="auto">
          <a:xfrm>
            <a:off x="6526681" y="3586924"/>
            <a:ext cx="2083649" cy="1465312"/>
          </a:xfrm>
          <a:prstGeom prst="rect">
            <a:avLst/>
          </a:prstGeom>
          <a:noFill/>
          <a:ln w="9525">
            <a:noFill/>
            <a:miter lim="800000"/>
            <a:headEnd/>
            <a:tailEnd/>
          </a:ln>
        </p:spPr>
      </p:pic>
      <p:pic>
        <p:nvPicPr>
          <p:cNvPr id="12" name="Picture 3" descr="C:\Documents and Settings\Андрюха\Рабочий стол\оригами\T2CBDgXrtXXXXXXXXX_!!834886795.jpg"/>
          <p:cNvPicPr>
            <a:picLocks noChangeAspect="1" noChangeArrowheads="1"/>
          </p:cNvPicPr>
          <p:nvPr/>
        </p:nvPicPr>
        <p:blipFill rotWithShape="1">
          <a:blip r:embed="rId11"/>
          <a:srcRect l="3855" b="12992"/>
          <a:stretch/>
        </p:blipFill>
        <p:spPr bwMode="auto">
          <a:xfrm>
            <a:off x="713920" y="5195709"/>
            <a:ext cx="2013807" cy="1433151"/>
          </a:xfrm>
          <a:prstGeom prst="rect">
            <a:avLst/>
          </a:prstGeom>
          <a:noFill/>
          <a:ln w="9525">
            <a:noFill/>
            <a:miter lim="800000"/>
            <a:headEnd/>
            <a:tailEnd/>
          </a:ln>
        </p:spPr>
      </p:pic>
      <p:pic>
        <p:nvPicPr>
          <p:cNvPr id="13" name="Picture 6" descr="C:\Documents and Settings\Андрюха\Рабочий стол\оригами\kroshka-artist.jpg"/>
          <p:cNvPicPr>
            <a:picLocks noChangeAspect="1" noChangeArrowheads="1"/>
          </p:cNvPicPr>
          <p:nvPr/>
        </p:nvPicPr>
        <p:blipFill rotWithShape="1">
          <a:blip r:embed="rId12"/>
          <a:srcRect b="12500"/>
          <a:stretch/>
        </p:blipFill>
        <p:spPr bwMode="auto">
          <a:xfrm>
            <a:off x="3275856" y="5233381"/>
            <a:ext cx="2289175" cy="1504346"/>
          </a:xfrm>
          <a:prstGeom prst="rect">
            <a:avLst/>
          </a:prstGeom>
          <a:noFill/>
          <a:ln w="9525">
            <a:noFill/>
            <a:miter lim="800000"/>
            <a:headEnd/>
            <a:tailEnd/>
          </a:ln>
        </p:spPr>
      </p:pic>
      <p:pic>
        <p:nvPicPr>
          <p:cNvPr id="14" name="Picture 4" descr="C:\Documents and Settings\Андрюха\Рабочий стол\оригами\teatr3.jpg"/>
          <p:cNvPicPr>
            <a:picLocks noChangeAspect="1" noChangeArrowheads="1"/>
          </p:cNvPicPr>
          <p:nvPr/>
        </p:nvPicPr>
        <p:blipFill>
          <a:blip r:embed="rId13"/>
          <a:srcRect b="17107"/>
          <a:stretch>
            <a:fillRect/>
          </a:stretch>
        </p:blipFill>
        <p:spPr bwMode="auto">
          <a:xfrm>
            <a:off x="6208271" y="5134592"/>
            <a:ext cx="1924044" cy="16031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0648"/>
            <a:ext cx="7992888" cy="576064"/>
          </a:xfrm>
        </p:spPr>
        <p:txBody>
          <a:bodyPr/>
          <a:lstStyle/>
          <a:p>
            <a:pPr marL="0" indent="0" algn="ctr" fontAlgn="auto">
              <a:spcAft>
                <a:spcPts val="0"/>
              </a:spcAft>
              <a:buClr>
                <a:schemeClr val="accent6">
                  <a:lumMod val="75000"/>
                </a:schemeClr>
              </a:buClr>
              <a:buFont typeface="Georgia" pitchFamily="18" charset="0"/>
              <a:buNone/>
              <a:defRPr/>
            </a:pPr>
            <a:r>
              <a:rPr lang="ru-RU" sz="2400" dirty="0" smtClean="0">
                <a:solidFill>
                  <a:srgbClr val="0070C0"/>
                </a:solidFill>
                <a:latin typeface="Times New Roman" pitchFamily="18" charset="0"/>
                <a:cs typeface="Times New Roman" pitchFamily="18" charset="0"/>
              </a:rPr>
              <a:t>Пальчиковый театр</a:t>
            </a:r>
            <a:endParaRPr lang="ru-RU" sz="2400" dirty="0">
              <a:solidFill>
                <a:srgbClr val="0070C0"/>
              </a:solidFill>
              <a:latin typeface="Times New Roman" pitchFamily="18" charset="0"/>
              <a:cs typeface="Times New Roman" pitchFamily="18" charset="0"/>
            </a:endParaRPr>
          </a:p>
        </p:txBody>
      </p:sp>
      <p:sp>
        <p:nvSpPr>
          <p:cNvPr id="21506" name="Текст 3"/>
          <p:cNvSpPr>
            <a:spLocks noGrp="1"/>
          </p:cNvSpPr>
          <p:nvPr>
            <p:ph type="body" idx="1"/>
          </p:nvPr>
        </p:nvSpPr>
        <p:spPr>
          <a:xfrm>
            <a:off x="179388" y="1341438"/>
            <a:ext cx="8713787" cy="1008062"/>
          </a:xfrm>
        </p:spPr>
        <p:txBody>
          <a:bodyPr/>
          <a:lstStyle/>
          <a:p>
            <a:pPr algn="l"/>
            <a:endParaRPr lang="ru-RU" sz="1400" dirty="0" smtClean="0">
              <a:solidFill>
                <a:srgbClr val="0070C0"/>
              </a:solidFill>
              <a:latin typeface="Times New Roman" pitchFamily="18" charset="0"/>
              <a:cs typeface="Times New Roman" pitchFamily="18" charset="0"/>
            </a:endParaRPr>
          </a:p>
          <a:p>
            <a:pPr algn="l"/>
            <a:r>
              <a:rPr lang="ru-RU" sz="1400" dirty="0" smtClean="0">
                <a:solidFill>
                  <a:srgbClr val="0070C0"/>
                </a:solidFill>
                <a:latin typeface="Times New Roman" pitchFamily="18" charset="0"/>
                <a:cs typeface="Times New Roman" pitchFamily="18" charset="0"/>
              </a:rPr>
              <a:t>   Пальчиковый театр это наиболее простой способ развития мелкой моторики, что способствует раннему развитию речи, снятию стрессов и проблем ребенка путем проигрывания различных ситуаций.</a:t>
            </a:r>
          </a:p>
          <a:p>
            <a:pPr algn="l"/>
            <a:r>
              <a:rPr lang="ru-RU" sz="1400" dirty="0" smtClean="0">
                <a:solidFill>
                  <a:srgbClr val="0070C0"/>
                </a:solidFill>
                <a:latin typeface="Times New Roman" pitchFamily="18" charset="0"/>
                <a:cs typeface="Times New Roman" pitchFamily="18" charset="0"/>
              </a:rPr>
              <a:t>   В пальчиковый театр входит набор игрушек персонажей, отдельные куколки, животные, которые одеваются на отдельный пальчик.</a:t>
            </a:r>
          </a:p>
          <a:p>
            <a:pPr algn="l"/>
            <a:r>
              <a:rPr lang="ru-RU" sz="1400" dirty="0" smtClean="0">
                <a:solidFill>
                  <a:srgbClr val="0070C0"/>
                </a:solidFill>
                <a:latin typeface="Times New Roman" pitchFamily="18" charset="0"/>
                <a:cs typeface="Times New Roman" pitchFamily="18" charset="0"/>
              </a:rPr>
              <a:t>   Благодаря пальчиковому театру у ребенка появляется возможность расположить сказку на ладошке, в которой он сможет сыграть роль любого героя.</a:t>
            </a:r>
          </a:p>
          <a:p>
            <a:pPr algn="l"/>
            <a:r>
              <a:rPr lang="ru-RU" sz="1400" dirty="0" smtClean="0">
                <a:solidFill>
                  <a:srgbClr val="0070C0"/>
                </a:solidFill>
                <a:latin typeface="Times New Roman" pitchFamily="18" charset="0"/>
                <a:cs typeface="Times New Roman" pitchFamily="18" charset="0"/>
              </a:rPr>
              <a:t>   Пальчиковый театр-это прекрасный сенсорно-двигательный и речевой тренажер. Дети на один пальчик надевают персонаж, а другим показывают действие. Маленькие куклы помогают развивать подвижность пальцев обеих рук, развивают словарный запас, помогают освоить речь персонажей, активизируют речь.</a:t>
            </a:r>
          </a:p>
          <a:p>
            <a:pPr algn="l"/>
            <a:r>
              <a:rPr lang="ru-RU" sz="1400" dirty="0" smtClean="0">
                <a:solidFill>
                  <a:srgbClr val="0070C0"/>
                </a:solidFill>
                <a:latin typeface="Times New Roman" pitchFamily="18" charset="0"/>
                <a:cs typeface="Times New Roman" pitchFamily="18" charset="0"/>
              </a:rPr>
              <a:t>   А маленькие фигурки пальчикового театра могут создать компанию ребенку, они не займут много места в маминой сумочке и помогут занять ребенка в поликлинике, в дороге, на прогулке.</a:t>
            </a:r>
          </a:p>
          <a:p>
            <a:pPr algn="l"/>
            <a:r>
              <a:rPr lang="ru-RU" sz="1400" dirty="0" smtClean="0">
                <a:solidFill>
                  <a:srgbClr val="0070C0"/>
                </a:solidFill>
                <a:latin typeface="Times New Roman" pitchFamily="18" charset="0"/>
                <a:cs typeface="Times New Roman" pitchFamily="18" charset="0"/>
              </a:rPr>
              <a:t>   Заучивая стихи, </a:t>
            </a:r>
            <a:r>
              <a:rPr lang="ru-RU" sz="1400" dirty="0" err="1" smtClean="0">
                <a:solidFill>
                  <a:srgbClr val="0070C0"/>
                </a:solidFill>
                <a:latin typeface="Times New Roman" pitchFamily="18" charset="0"/>
                <a:cs typeface="Times New Roman" pitchFamily="18" charset="0"/>
              </a:rPr>
              <a:t>потешки</a:t>
            </a:r>
            <a:r>
              <a:rPr lang="ru-RU" sz="1400" dirty="0" smtClean="0">
                <a:solidFill>
                  <a:srgbClr val="0070C0"/>
                </a:solidFill>
                <a:latin typeface="Times New Roman" pitchFamily="18" charset="0"/>
                <a:cs typeface="Times New Roman" pitchFamily="18" charset="0"/>
              </a:rPr>
              <a:t>, сказки, их всегда можно оживить с помощью этих куколок.</a:t>
            </a:r>
          </a:p>
          <a:p>
            <a:pPr algn="l"/>
            <a:r>
              <a:rPr lang="ru-RU" sz="1400" dirty="0" smtClean="0">
                <a:solidFill>
                  <a:srgbClr val="0070C0"/>
                </a:solidFill>
                <a:latin typeface="Times New Roman" pitchFamily="18" charset="0"/>
                <a:cs typeface="Times New Roman" pitchFamily="18" charset="0"/>
              </a:rPr>
              <a:t>   Эти игрушки развивают речь, творческие способности, мышление, воображение, фантазию ребенка, учатся общаться друг с другом!</a:t>
            </a:r>
          </a:p>
          <a:p>
            <a:pPr algn="l"/>
            <a:r>
              <a:rPr lang="ru-RU" sz="1400" dirty="0" smtClean="0">
                <a:solidFill>
                  <a:srgbClr val="0070C0"/>
                </a:solidFill>
                <a:latin typeface="Times New Roman" pitchFamily="18" charset="0"/>
                <a:cs typeface="Times New Roman" pitchFamily="18" charset="0"/>
              </a:rPr>
              <a:t>   Фантазируйте с детьми, поощряйте их, придумывайте все новые и новые истории!</a:t>
            </a:r>
          </a:p>
          <a:p>
            <a:pPr algn="l"/>
            <a:endParaRPr lang="ru-RU" sz="1400" dirty="0" smtClean="0">
              <a:solidFill>
                <a:srgbClr val="0070C0"/>
              </a:solidFill>
              <a:latin typeface="Times New Roman" pitchFamily="18" charset="0"/>
              <a:cs typeface="Times New Roman" pitchFamily="18" charset="0"/>
            </a:endParaRPr>
          </a:p>
          <a:p>
            <a:pPr algn="l"/>
            <a:endParaRPr lang="ru-RU" sz="1400" dirty="0" smtClean="0">
              <a:solidFill>
                <a:srgbClr val="0070C0"/>
              </a:solidFill>
              <a:latin typeface="Times New Roman" pitchFamily="18" charset="0"/>
              <a:cs typeface="Times New Roman" pitchFamily="18" charset="0"/>
            </a:endParaRPr>
          </a:p>
        </p:txBody>
      </p:sp>
      <p:pic>
        <p:nvPicPr>
          <p:cNvPr id="21507" name="Рисунок 4" descr="http://www.maam.ru/upload/blogs/detsad-85733-1419710630.jpg"/>
          <p:cNvPicPr>
            <a:picLocks noChangeAspect="1" noChangeArrowheads="1"/>
          </p:cNvPicPr>
          <p:nvPr/>
        </p:nvPicPr>
        <p:blipFill>
          <a:blip r:embed="rId2"/>
          <a:srcRect t="21313" b="5498"/>
          <a:stretch>
            <a:fillRect/>
          </a:stretch>
        </p:blipFill>
        <p:spPr bwMode="auto">
          <a:xfrm>
            <a:off x="6791325" y="5013325"/>
            <a:ext cx="1924050" cy="1660525"/>
          </a:xfrm>
          <a:prstGeom prst="rect">
            <a:avLst/>
          </a:prstGeom>
          <a:noFill/>
          <a:ln w="9525">
            <a:noFill/>
            <a:miter lim="800000"/>
            <a:headEnd/>
            <a:tailEnd/>
          </a:ln>
        </p:spPr>
      </p:pic>
      <p:pic>
        <p:nvPicPr>
          <p:cNvPr id="21508" name="Picture 2" descr="C:\Documents and Settings\Андрюха\Рабочий стол\оригами\2949efb4210972f91c4dfaa49b4ffdeb.jpg"/>
          <p:cNvPicPr>
            <a:picLocks noChangeAspect="1" noChangeArrowheads="1"/>
          </p:cNvPicPr>
          <p:nvPr/>
        </p:nvPicPr>
        <p:blipFill>
          <a:blip r:embed="rId3"/>
          <a:srcRect/>
          <a:stretch>
            <a:fillRect/>
          </a:stretch>
        </p:blipFill>
        <p:spPr bwMode="auto">
          <a:xfrm>
            <a:off x="395288" y="115888"/>
            <a:ext cx="2019300" cy="1503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bwMode="auto">
          <a:xfrm>
            <a:off x="574675" y="4365625"/>
            <a:ext cx="8569325" cy="2303735"/>
          </a:xfrm>
        </p:spPr>
        <p:txBody>
          <a:bodyPr wrap="square" numCol="1" compatLnSpc="1">
            <a:prstTxWarp prst="textNoShape">
              <a:avLst/>
            </a:prstTxWarp>
          </a:bodyPr>
          <a:lstStyle/>
          <a:p>
            <a:pPr marL="0" indent="0" algn="l">
              <a:buFont typeface="Georgia" pitchFamily="18" charset="0"/>
              <a:buNone/>
            </a:pPr>
            <a:r>
              <a:rPr lang="ru-RU" sz="2000" dirty="0" smtClean="0">
                <a:solidFill>
                  <a:srgbClr val="0070C0"/>
                </a:solidFill>
                <a:effectLst/>
              </a:rPr>
              <a:t>                      Пальчиковые игрушки «</a:t>
            </a:r>
            <a:r>
              <a:rPr lang="ru-RU" sz="2000" dirty="0" err="1" smtClean="0">
                <a:solidFill>
                  <a:srgbClr val="0070C0"/>
                </a:solidFill>
                <a:effectLst/>
              </a:rPr>
              <a:t>Тантамарески</a:t>
            </a:r>
            <a:r>
              <a:rPr lang="ru-RU" sz="2000" dirty="0" smtClean="0">
                <a:solidFill>
                  <a:srgbClr val="0070C0"/>
                </a:solidFill>
                <a:effectLst/>
              </a:rPr>
              <a:t>»</a:t>
            </a:r>
            <a:br>
              <a:rPr lang="ru-RU" sz="2000" dirty="0" smtClean="0">
                <a:solidFill>
                  <a:srgbClr val="0070C0"/>
                </a:solidFill>
                <a:effectLst/>
              </a:rPr>
            </a:br>
            <a:r>
              <a:rPr lang="ru-RU" sz="2000" dirty="0" smtClean="0">
                <a:solidFill>
                  <a:srgbClr val="0070C0"/>
                </a:solidFill>
                <a:effectLst/>
              </a:rPr>
              <a:t/>
            </a:r>
            <a:br>
              <a:rPr lang="ru-RU" sz="2000" dirty="0" smtClean="0">
                <a:solidFill>
                  <a:srgbClr val="0070C0"/>
                </a:solidFill>
                <a:effectLst/>
              </a:rPr>
            </a:br>
            <a:r>
              <a:rPr lang="ru-RU" sz="2000" dirty="0" smtClean="0">
                <a:solidFill>
                  <a:srgbClr val="0070C0"/>
                </a:solidFill>
                <a:effectLst/>
                <a:latin typeface="Times New Roman" pitchFamily="18" charset="0"/>
                <a:cs typeface="Times New Roman" pitchFamily="18" charset="0"/>
              </a:rPr>
              <a:t>Пальчиковые игрушки-</a:t>
            </a:r>
            <a:r>
              <a:rPr lang="ru-RU" sz="2000" dirty="0" err="1" smtClean="0">
                <a:solidFill>
                  <a:srgbClr val="0070C0"/>
                </a:solidFill>
                <a:effectLst/>
                <a:latin typeface="Times New Roman" pitchFamily="18" charset="0"/>
                <a:cs typeface="Times New Roman" pitchFamily="18" charset="0"/>
              </a:rPr>
              <a:t>тантамарески</a:t>
            </a:r>
            <a:r>
              <a:rPr lang="ru-RU" sz="2000" dirty="0" smtClean="0">
                <a:solidFill>
                  <a:srgbClr val="0070C0"/>
                </a:solidFill>
                <a:effectLst/>
                <a:latin typeface="Times New Roman" pitchFamily="18" charset="0"/>
                <a:cs typeface="Times New Roman" pitchFamily="18" charset="0"/>
              </a:rPr>
              <a:t> – это фигурки из бумаги или картона, с вырезанными в них прорезями для пальчиков, чтобы оживить фигурку.</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Игрушки – </a:t>
            </a:r>
            <a:r>
              <a:rPr lang="ru-RU" sz="2000" dirty="0" err="1" smtClean="0">
                <a:solidFill>
                  <a:srgbClr val="0070C0"/>
                </a:solidFill>
                <a:effectLst/>
                <a:latin typeface="Times New Roman" pitchFamily="18" charset="0"/>
                <a:cs typeface="Times New Roman" pitchFamily="18" charset="0"/>
              </a:rPr>
              <a:t>тантамарески</a:t>
            </a:r>
            <a:r>
              <a:rPr lang="ru-RU" sz="2000" dirty="0" smtClean="0">
                <a:solidFill>
                  <a:srgbClr val="0070C0"/>
                </a:solidFill>
                <a:effectLst/>
                <a:latin typeface="Times New Roman" pitchFamily="18" charset="0"/>
                <a:cs typeface="Times New Roman" pitchFamily="18" charset="0"/>
              </a:rPr>
              <a:t> – прекрасное дидактическое пособие, которое способствуют овладению навыками мелкой моторики; помогает развивать речь; повышает работоспособность коры головного мозга; развивает у ребенка психические процессы: мышление, внимание, память, воображение.</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Материал для изготовления игрушек - </a:t>
            </a:r>
            <a:r>
              <a:rPr lang="ru-RU" sz="2000" dirty="0" err="1" smtClean="0">
                <a:solidFill>
                  <a:srgbClr val="0070C0"/>
                </a:solidFill>
                <a:effectLst/>
                <a:latin typeface="Times New Roman" pitchFamily="18" charset="0"/>
                <a:cs typeface="Times New Roman" pitchFamily="18" charset="0"/>
              </a:rPr>
              <a:t>тантамаресок</a:t>
            </a:r>
            <a:r>
              <a:rPr lang="ru-RU" sz="2000" dirty="0" smtClean="0">
                <a:solidFill>
                  <a:srgbClr val="0070C0"/>
                </a:solidFill>
                <a:effectLst/>
                <a:latin typeface="Times New Roman" pitchFamily="18" charset="0"/>
                <a:cs typeface="Times New Roman" pitchFamily="18" charset="0"/>
              </a:rPr>
              <a:t>: цветной картон, цветная принтерная бумага плотная и тонкая, белая бумага, фломастеры, клей ПВА, ножницы, нитки.</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Использование игрушек: </a:t>
            </a:r>
            <a:r>
              <a:rPr lang="ru-RU" sz="2000" dirty="0" err="1" smtClean="0">
                <a:solidFill>
                  <a:srgbClr val="0070C0"/>
                </a:solidFill>
                <a:effectLst/>
                <a:latin typeface="Times New Roman" pitchFamily="18" charset="0"/>
                <a:cs typeface="Times New Roman" pitchFamily="18" charset="0"/>
              </a:rPr>
              <a:t>инсценирование</a:t>
            </a:r>
            <a:r>
              <a:rPr lang="ru-RU" sz="2000" dirty="0" smtClean="0">
                <a:solidFill>
                  <a:srgbClr val="0070C0"/>
                </a:solidFill>
                <a:effectLst/>
                <a:latin typeface="Times New Roman" pitchFamily="18" charset="0"/>
                <a:cs typeface="Times New Roman" pitchFamily="18" charset="0"/>
              </a:rPr>
              <a:t> стихов и </a:t>
            </a:r>
            <a:r>
              <a:rPr lang="ru-RU" sz="2000" dirty="0" err="1" smtClean="0">
                <a:solidFill>
                  <a:srgbClr val="0070C0"/>
                </a:solidFill>
                <a:effectLst/>
                <a:latin typeface="Times New Roman" pitchFamily="18" charset="0"/>
                <a:cs typeface="Times New Roman" pitchFamily="18" charset="0"/>
              </a:rPr>
              <a:t>потешек</a:t>
            </a:r>
            <a:r>
              <a:rPr lang="ru-RU" sz="2000" dirty="0" smtClean="0">
                <a:solidFill>
                  <a:srgbClr val="0070C0"/>
                </a:solidFill>
                <a:effectLst/>
                <a:latin typeface="Times New Roman" pitchFamily="18" charset="0"/>
                <a:cs typeface="Times New Roman" pitchFamily="18" charset="0"/>
              </a:rPr>
              <a:t>; рассказывание сказок, историй собственного сочинения; театральные игры; игры-импровизации и другие игры.</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
            </a:r>
            <a:br>
              <a:rPr lang="ru-RU" sz="2000" dirty="0" smtClean="0">
                <a:solidFill>
                  <a:srgbClr val="0070C0"/>
                </a:solidFill>
                <a:effectLst/>
                <a:latin typeface="Times New Roman" pitchFamily="18" charset="0"/>
                <a:cs typeface="Times New Roman" pitchFamily="18" charset="0"/>
              </a:rPr>
            </a:br>
            <a:r>
              <a:rPr lang="ru-RU" sz="2000" dirty="0" smtClean="0">
                <a:solidFill>
                  <a:srgbClr val="0070C0"/>
                </a:solidFill>
                <a:effectLst/>
                <a:latin typeface="Times New Roman" pitchFamily="18" charset="0"/>
                <a:cs typeface="Times New Roman" pitchFamily="18" charset="0"/>
              </a:rPr>
              <a:t>Благодаря играм с пальчиковым </a:t>
            </a:r>
            <a:r>
              <a:rPr lang="ru-RU" sz="2000" dirty="0" err="1" smtClean="0">
                <a:solidFill>
                  <a:srgbClr val="0070C0"/>
                </a:solidFill>
                <a:effectLst/>
                <a:latin typeface="Times New Roman" pitchFamily="18" charset="0"/>
                <a:cs typeface="Times New Roman" pitchFamily="18" charset="0"/>
              </a:rPr>
              <a:t>тантамарескам</a:t>
            </a:r>
            <a:r>
              <a:rPr lang="ru-RU" sz="2000" dirty="0" smtClean="0">
                <a:solidFill>
                  <a:srgbClr val="0070C0"/>
                </a:solidFill>
                <a:effectLst/>
                <a:latin typeface="Times New Roman" pitchFamily="18" charset="0"/>
                <a:cs typeface="Times New Roman" pitchFamily="18" charset="0"/>
              </a:rPr>
              <a:t> дети развивают мелкую моторику, что в свою очередь стимулирует развитие речевых центров. Умелыми пальчики становятся не сразу. Поэтому игры, упражнения, пальчиковые разминки необходимо проводить ежедневно в детском саду и дома, во дворе и во время прогулок на участке детского сада.</a:t>
            </a:r>
            <a:br>
              <a:rPr lang="ru-RU" sz="2000" dirty="0" smtClean="0">
                <a:solidFill>
                  <a:srgbClr val="0070C0"/>
                </a:solidFill>
                <a:effectLst/>
                <a:latin typeface="Times New Roman" pitchFamily="18" charset="0"/>
                <a:cs typeface="Times New Roman" pitchFamily="18" charset="0"/>
              </a:rPr>
            </a:br>
            <a:endParaRPr lang="ru-RU" sz="2000" dirty="0" smtClean="0">
              <a:solidFill>
                <a:srgbClr val="0070C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7272808" cy="1296144"/>
          </a:xfrm>
        </p:spPr>
        <p:txBody>
          <a:bodyPr/>
          <a:lstStyle/>
          <a:p>
            <a:pPr marL="0" indent="0" algn="l" fontAlgn="auto">
              <a:spcAft>
                <a:spcPts val="0"/>
              </a:spcAft>
              <a:buClr>
                <a:schemeClr val="accent6">
                  <a:lumMod val="75000"/>
                </a:schemeClr>
              </a:buClr>
              <a:buFont typeface="Georgia" pitchFamily="18" charset="0"/>
              <a:buNone/>
              <a:defRPr/>
            </a:pPr>
            <a:r>
              <a:rPr lang="ru-RU" sz="1800" dirty="0" smtClean="0">
                <a:solidFill>
                  <a:srgbClr val="0070C0"/>
                </a:solidFill>
                <a:effectLst/>
                <a:latin typeface="Times New Roman" pitchFamily="18" charset="0"/>
                <a:cs typeface="Times New Roman" pitchFamily="18" charset="0"/>
              </a:rPr>
              <a:t>                                                    Игра </a:t>
            </a:r>
            <a:r>
              <a:rPr lang="ru-RU" sz="1800" dirty="0">
                <a:solidFill>
                  <a:srgbClr val="0070C0"/>
                </a:solidFill>
                <a:effectLst/>
                <a:latin typeface="Times New Roman" pitchFamily="18" charset="0"/>
                <a:cs typeface="Times New Roman" pitchFamily="18" charset="0"/>
              </a:rPr>
              <a:t>«Футбол». </a:t>
            </a:r>
            <a:r>
              <a:rPr lang="ru-RU" sz="1800" dirty="0" smtClean="0">
                <a:solidFill>
                  <a:srgbClr val="0070C0"/>
                </a:solidFill>
                <a:effectLst/>
                <a:latin typeface="Times New Roman" pitchFamily="18" charset="0"/>
                <a:cs typeface="Times New Roman" pitchFamily="18" charset="0"/>
              </a:rPr>
              <a:t/>
            </a:r>
            <a:br>
              <a:rPr lang="ru-RU" sz="1800" dirty="0" smtClean="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r>
            <a:br>
              <a:rPr lang="ru-RU" sz="1800" dirty="0" smtClean="0">
                <a:solidFill>
                  <a:srgbClr val="0070C0"/>
                </a:solidFill>
                <a:effectLst/>
                <a:latin typeface="Times New Roman" pitchFamily="18" charset="0"/>
                <a:cs typeface="Times New Roman" pitchFamily="18" charset="0"/>
              </a:rPr>
            </a:br>
            <a:r>
              <a:rPr lang="ru-RU" sz="1400" dirty="0" smtClean="0">
                <a:solidFill>
                  <a:srgbClr val="0070C0"/>
                </a:solidFill>
                <a:effectLst/>
                <a:latin typeface="Times New Roman" pitchFamily="18" charset="0"/>
                <a:cs typeface="Times New Roman" pitchFamily="18" charset="0"/>
              </a:rPr>
              <a:t>В </a:t>
            </a:r>
            <a:r>
              <a:rPr lang="ru-RU" sz="1400" dirty="0">
                <a:solidFill>
                  <a:srgbClr val="0070C0"/>
                </a:solidFill>
                <a:effectLst/>
                <a:latin typeface="Times New Roman" pitchFamily="18" charset="0"/>
                <a:cs typeface="Times New Roman" pitchFamily="18" charset="0"/>
              </a:rPr>
              <a:t>игре </a:t>
            </a:r>
            <a:r>
              <a:rPr lang="ru-RU" sz="1400" dirty="0" smtClean="0">
                <a:solidFill>
                  <a:srgbClr val="0070C0"/>
                </a:solidFill>
                <a:effectLst/>
                <a:latin typeface="Times New Roman" pitchFamily="18" charset="0"/>
                <a:cs typeface="Times New Roman" pitchFamily="18" charset="0"/>
              </a:rPr>
              <a:t>футболисты </a:t>
            </a:r>
            <a:r>
              <a:rPr lang="ru-RU" sz="1400" dirty="0">
                <a:solidFill>
                  <a:srgbClr val="0070C0"/>
                </a:solidFill>
                <a:effectLst/>
                <a:latin typeface="Times New Roman" pitchFamily="18" charset="0"/>
                <a:cs typeface="Times New Roman" pitchFamily="18" charset="0"/>
              </a:rPr>
              <a:t>бегают по игровому полю, касаясь его </a:t>
            </a:r>
            <a:r>
              <a:rPr lang="ru-RU" sz="1400" dirty="0" smtClean="0">
                <a:solidFill>
                  <a:srgbClr val="0070C0"/>
                </a:solidFill>
                <a:effectLst/>
                <a:latin typeface="Times New Roman" pitchFamily="18" charset="0"/>
                <a:cs typeface="Times New Roman" pitchFamily="18" charset="0"/>
              </a:rPr>
              <a:t>ножками-пальчиками.</a:t>
            </a:r>
            <a:br>
              <a:rPr lang="ru-RU" sz="1400" dirty="0" smtClean="0">
                <a:solidFill>
                  <a:srgbClr val="0070C0"/>
                </a:solidFill>
                <a:effectLst/>
                <a:latin typeface="Times New Roman" pitchFamily="18" charset="0"/>
                <a:cs typeface="Times New Roman" pitchFamily="18" charset="0"/>
              </a:rPr>
            </a:br>
            <a:r>
              <a:rPr lang="ru-RU" sz="1400" dirty="0" smtClean="0">
                <a:solidFill>
                  <a:srgbClr val="0070C0"/>
                </a:solidFill>
                <a:effectLst/>
                <a:latin typeface="Times New Roman" pitchFamily="18" charset="0"/>
                <a:cs typeface="Times New Roman" pitchFamily="18" charset="0"/>
              </a:rPr>
              <a:t>В эту игру может играть один ребёнок и могут играть несколько детей.</a:t>
            </a:r>
            <a:br>
              <a:rPr lang="ru-RU" sz="1400" dirty="0" smtClean="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
            </a:r>
            <a:br>
              <a:rPr lang="ru-RU" sz="1400" dirty="0">
                <a:solidFill>
                  <a:srgbClr val="0070C0"/>
                </a:solidFill>
                <a:effectLst/>
                <a:latin typeface="Times New Roman" pitchFamily="18" charset="0"/>
                <a:cs typeface="Times New Roman" pitchFamily="18" charset="0"/>
              </a:rPr>
            </a:br>
            <a:endParaRPr lang="ru-RU" sz="1400" dirty="0">
              <a:solidFill>
                <a:srgbClr val="0070C0"/>
              </a:solidFill>
              <a:latin typeface="Times New Roman" pitchFamily="18" charset="0"/>
              <a:cs typeface="Times New Roman" pitchFamily="18" charset="0"/>
            </a:endParaRPr>
          </a:p>
        </p:txBody>
      </p:sp>
      <p:sp>
        <p:nvSpPr>
          <p:cNvPr id="3" name="Текст 2"/>
          <p:cNvSpPr>
            <a:spLocks noGrp="1"/>
          </p:cNvSpPr>
          <p:nvPr>
            <p:ph type="body" idx="1"/>
          </p:nvPr>
        </p:nvSpPr>
        <p:spPr>
          <a:xfrm>
            <a:off x="4356100" y="2781300"/>
            <a:ext cx="4464050" cy="1368425"/>
          </a:xfrm>
        </p:spPr>
        <p:txBody>
          <a:bodyPr rtlCol="0">
            <a:noAutofit/>
          </a:bodyPr>
          <a:lstStyle/>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Пальчики в футбол играют. </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Все друг друга обгоняют, </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Все – бегом, вприпрыжку, вскачь, </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Все хотят ударить мяч. </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Каждый забивает гол. </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b="1" i="1" dirty="0">
                <a:solidFill>
                  <a:schemeClr val="accent1">
                    <a:lumMod val="75000"/>
                  </a:schemeClr>
                </a:solidFill>
                <a:latin typeface="Times New Roman" pitchFamily="18" charset="0"/>
                <a:cs typeface="Times New Roman" pitchFamily="18" charset="0"/>
              </a:rPr>
              <a:t>Хорошо играть в футбол!</a:t>
            </a:r>
            <a:endParaRPr lang="ru-RU" sz="1400" b="1"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r>
              <a:rPr lang="ru-RU" sz="1400" i="1" dirty="0">
                <a:solidFill>
                  <a:schemeClr val="accent1">
                    <a:lumMod val="75000"/>
                  </a:schemeClr>
                </a:solidFill>
                <a:latin typeface="Times New Roman" pitchFamily="18" charset="0"/>
                <a:cs typeface="Times New Roman" pitchFamily="18" charset="0"/>
              </a:rPr>
              <a:t> </a:t>
            </a:r>
            <a:endParaRPr lang="ru-RU" sz="1400" dirty="0">
              <a:solidFill>
                <a:schemeClr val="accent1">
                  <a:lumMod val="75000"/>
                </a:schemeClr>
              </a:solidFill>
              <a:latin typeface="Times New Roman" pitchFamily="18" charset="0"/>
              <a:cs typeface="Times New Roman" pitchFamily="18" charset="0"/>
            </a:endParaRPr>
          </a:p>
          <a:p>
            <a:pPr algn="ctr" fontAlgn="auto">
              <a:buClr>
                <a:schemeClr val="accent6">
                  <a:lumMod val="75000"/>
                </a:schemeClr>
              </a:buClr>
              <a:defRPr/>
            </a:pPr>
            <a:endParaRPr lang="ru-RU" sz="1400" dirty="0">
              <a:solidFill>
                <a:schemeClr val="accent1">
                  <a:lumMod val="75000"/>
                </a:schemeClr>
              </a:solidFill>
              <a:latin typeface="Times New Roman" pitchFamily="18" charset="0"/>
              <a:cs typeface="Times New Roman" pitchFamily="18" charset="0"/>
            </a:endParaRPr>
          </a:p>
        </p:txBody>
      </p:sp>
      <p:pic>
        <p:nvPicPr>
          <p:cNvPr id="23555" name="Picture 2" descr="C:\Documents and Settings\Андрюха\Рабочий стол\оригами\С„СѓС‚Р±РѕР»РёСЃС‚С‹-РїР°Р»СЊС‡РёРєРѕРІР°СЏ-РёРіСЂСѓС€РєР°-450x337.jpg"/>
          <p:cNvPicPr>
            <a:picLocks noChangeAspect="1" noChangeArrowheads="1"/>
          </p:cNvPicPr>
          <p:nvPr/>
        </p:nvPicPr>
        <p:blipFill>
          <a:blip r:embed="rId2"/>
          <a:srcRect l="2762" r="3632" b="7706"/>
          <a:stretch>
            <a:fillRect/>
          </a:stretch>
        </p:blipFill>
        <p:spPr bwMode="auto">
          <a:xfrm>
            <a:off x="822325" y="2349500"/>
            <a:ext cx="3413125" cy="2519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136486"/>
            <a:ext cx="8477790" cy="720080"/>
          </a:xfrm>
        </p:spPr>
        <p:txBody>
          <a:bodyPr/>
          <a:lstStyle/>
          <a:p>
            <a:pPr marL="0" indent="0" algn="l" fontAlgn="auto">
              <a:spcAft>
                <a:spcPts val="0"/>
              </a:spcAft>
              <a:buClr>
                <a:schemeClr val="accent6">
                  <a:lumMod val="75000"/>
                </a:schemeClr>
              </a:buClr>
              <a:buFont typeface="Georgia" pitchFamily="18" charset="0"/>
              <a:buNone/>
              <a:defRPr/>
            </a:pPr>
            <a:r>
              <a:rPr lang="ru-RU" sz="2000" dirty="0" smtClean="0">
                <a:solidFill>
                  <a:srgbClr val="0070C0"/>
                </a:solidFill>
                <a:latin typeface="Times New Roman" pitchFamily="18" charset="0"/>
                <a:cs typeface="Times New Roman" pitchFamily="18" charset="0"/>
              </a:rPr>
              <a:t/>
            </a:r>
            <a:br>
              <a:rPr lang="ru-RU" sz="2000" dirty="0" smtClean="0">
                <a:solidFill>
                  <a:srgbClr val="0070C0"/>
                </a:solidFill>
                <a:latin typeface="Times New Roman" pitchFamily="18" charset="0"/>
                <a:cs typeface="Times New Roman" pitchFamily="18" charset="0"/>
              </a:rPr>
            </a:br>
            <a:r>
              <a:rPr lang="ru-RU" sz="2000" dirty="0" smtClean="0">
                <a:solidFill>
                  <a:srgbClr val="0070C0"/>
                </a:solidFill>
                <a:latin typeface="Times New Roman" pitchFamily="18" charset="0"/>
                <a:cs typeface="Times New Roman" pitchFamily="18" charset="0"/>
              </a:rPr>
              <a:t>                 Примерные игры с игрушками «</a:t>
            </a:r>
            <a:r>
              <a:rPr lang="ru-RU" sz="2000" dirty="0" err="1" smtClean="0">
                <a:solidFill>
                  <a:srgbClr val="0070C0"/>
                </a:solidFill>
                <a:latin typeface="Times New Roman" pitchFamily="18" charset="0"/>
                <a:cs typeface="Times New Roman" pitchFamily="18" charset="0"/>
              </a:rPr>
              <a:t>Тантамаресками</a:t>
            </a:r>
            <a:r>
              <a:rPr lang="ru-RU" sz="2000" dirty="0" smtClean="0">
                <a:solidFill>
                  <a:srgbClr val="0070C0"/>
                </a:solidFill>
                <a:latin typeface="Times New Roman" pitchFamily="18" charset="0"/>
                <a:cs typeface="Times New Roman" pitchFamily="18" charset="0"/>
              </a:rPr>
              <a:t>»:</a:t>
            </a:r>
            <a:br>
              <a:rPr lang="ru-RU" sz="2000" dirty="0" smtClean="0">
                <a:solidFill>
                  <a:srgbClr val="0070C0"/>
                </a:solidFill>
                <a:latin typeface="Times New Roman" pitchFamily="18" charset="0"/>
                <a:cs typeface="Times New Roman" pitchFamily="18" charset="0"/>
              </a:rPr>
            </a:br>
            <a:r>
              <a:rPr lang="ru-RU" sz="2000" dirty="0" smtClean="0">
                <a:solidFill>
                  <a:srgbClr val="0070C0"/>
                </a:solidFill>
                <a:latin typeface="Times New Roman" pitchFamily="18" charset="0"/>
                <a:cs typeface="Times New Roman" pitchFamily="18" charset="0"/>
              </a:rPr>
              <a:t/>
            </a:r>
            <a:br>
              <a:rPr lang="ru-RU" sz="2000" dirty="0" smtClean="0">
                <a:solidFill>
                  <a:srgbClr val="0070C0"/>
                </a:solidFill>
                <a:latin typeface="Times New Roman" pitchFamily="18" charset="0"/>
                <a:cs typeface="Times New Roman" pitchFamily="18" charset="0"/>
              </a:rPr>
            </a:br>
            <a:r>
              <a:rPr lang="ru-RU" sz="1800" dirty="0" smtClean="0">
                <a:solidFill>
                  <a:srgbClr val="0070C0"/>
                </a:solidFill>
                <a:latin typeface="Times New Roman" pitchFamily="18" charset="0"/>
                <a:cs typeface="Times New Roman" pitchFamily="18" charset="0"/>
              </a:rPr>
              <a:t>*</a:t>
            </a:r>
            <a:r>
              <a:rPr lang="ru-RU" sz="2000" dirty="0" smtClean="0">
                <a:solidFill>
                  <a:srgbClr val="0070C0"/>
                </a:solidFill>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 </a:t>
            </a:r>
            <a:r>
              <a:rPr lang="ru-RU" sz="1600" dirty="0">
                <a:solidFill>
                  <a:srgbClr val="0070C0"/>
                </a:solidFill>
                <a:effectLst/>
                <a:latin typeface="Times New Roman" pitchFamily="18" charset="0"/>
                <a:cs typeface="Times New Roman" pitchFamily="18" charset="0"/>
              </a:rPr>
              <a:t>«Детский сад»: </a:t>
            </a:r>
            <a:r>
              <a:rPr lang="ru-RU" sz="1400" dirty="0">
                <a:solidFill>
                  <a:srgbClr val="0070C0"/>
                </a:solidFill>
                <a:effectLst/>
                <a:latin typeface="Times New Roman" pitchFamily="18" charset="0"/>
                <a:cs typeface="Times New Roman" pitchFamily="18" charset="0"/>
              </a:rPr>
              <a:t>пальчики стараются, играют, </a:t>
            </a:r>
            <a:r>
              <a:rPr lang="ru-RU" sz="1400" dirty="0" smtClean="0">
                <a:solidFill>
                  <a:srgbClr val="0070C0"/>
                </a:solidFill>
                <a:effectLst/>
                <a:latin typeface="Times New Roman" pitchFamily="18" charset="0"/>
                <a:cs typeface="Times New Roman" pitchFamily="18" charset="0"/>
              </a:rPr>
              <a:t>развиваются.</a:t>
            </a:r>
            <a:br>
              <a:rPr lang="ru-RU" sz="1400" dirty="0" smtClean="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 </a:t>
            </a:r>
            <a:r>
              <a:rPr lang="ru-RU" sz="1600" dirty="0">
                <a:solidFill>
                  <a:srgbClr val="0070C0"/>
                </a:solidFill>
                <a:effectLst/>
                <a:latin typeface="Times New Roman" pitchFamily="18" charset="0"/>
                <a:cs typeface="Times New Roman" pitchFamily="18" charset="0"/>
              </a:rPr>
              <a:t>«Футбол</a:t>
            </a:r>
            <a:r>
              <a:rPr lang="ru-RU" sz="1600" dirty="0" smtClean="0">
                <a:solidFill>
                  <a:srgbClr val="0070C0"/>
                </a:solidFill>
                <a:effectLst/>
                <a:latin typeface="Times New Roman" pitchFamily="18" charset="0"/>
                <a:cs typeface="Times New Roman" pitchFamily="18" charset="0"/>
              </a:rPr>
              <a:t>»: </a:t>
            </a:r>
            <a:r>
              <a:rPr lang="ru-RU" sz="1400" dirty="0" smtClean="0">
                <a:solidFill>
                  <a:srgbClr val="0070C0"/>
                </a:solidFill>
                <a:effectLst/>
                <a:latin typeface="Times New Roman" pitchFamily="18" charset="0"/>
                <a:cs typeface="Times New Roman" pitchFamily="18" charset="0"/>
              </a:rPr>
              <a:t> </a:t>
            </a:r>
            <a:r>
              <a:rPr lang="ru-RU" sz="1400" dirty="0">
                <a:solidFill>
                  <a:srgbClr val="0070C0"/>
                </a:solidFill>
                <a:effectLst/>
                <a:latin typeface="Times New Roman" pitchFamily="18" charset="0"/>
                <a:cs typeface="Times New Roman" pitchFamily="18" charset="0"/>
              </a:rPr>
              <a:t>«футболисты бегают по игровому полю, касаясь его ножками-пальчиками».</a:t>
            </a:r>
            <a:br>
              <a:rPr lang="ru-RU" sz="1400" dirty="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Игра-эстафета </a:t>
            </a:r>
            <a:r>
              <a:rPr lang="ru-RU" sz="1600" dirty="0">
                <a:solidFill>
                  <a:srgbClr val="0070C0"/>
                </a:solidFill>
                <a:effectLst/>
                <a:latin typeface="Times New Roman" pitchFamily="18" charset="0"/>
                <a:cs typeface="Times New Roman" pitchFamily="18" charset="0"/>
              </a:rPr>
              <a:t>«Кто быстрее добежит до финиша». </a:t>
            </a:r>
            <a:r>
              <a:rPr lang="ru-RU" sz="1400" dirty="0">
                <a:solidFill>
                  <a:srgbClr val="0070C0"/>
                </a:solidFill>
                <a:effectLst/>
                <a:latin typeface="Times New Roman" pitchFamily="18" charset="0"/>
                <a:cs typeface="Times New Roman" pitchFamily="18" charset="0"/>
              </a:rPr>
              <a:t>При выполнении этого упражнения дети </a:t>
            </a:r>
            <a:r>
              <a:rPr lang="ru-RU" sz="1400" dirty="0" smtClean="0">
                <a:solidFill>
                  <a:srgbClr val="0070C0"/>
                </a:solidFill>
                <a:effectLst/>
                <a:latin typeface="Times New Roman" pitchFamily="18" charset="0"/>
                <a:cs typeface="Times New Roman" pitchFamily="18" charset="0"/>
              </a:rPr>
              <a:t>             выполняют </a:t>
            </a:r>
            <a:r>
              <a:rPr lang="ru-RU" sz="1400" dirty="0">
                <a:solidFill>
                  <a:srgbClr val="0070C0"/>
                </a:solidFill>
                <a:effectLst/>
                <a:latin typeface="Times New Roman" pitchFamily="18" charset="0"/>
                <a:cs typeface="Times New Roman" pitchFamily="18" charset="0"/>
              </a:rPr>
              <a:t>точечные движения пальчиками по поверхности стола.</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«Человечки на двух ножках маршируют по дорожке».</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«Человечки на двух ножках побежали по дорожке».</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«Человечки на двух ножках стали прыгать по дорожке</a:t>
            </a:r>
            <a:r>
              <a:rPr lang="ru-RU" sz="1400" dirty="0" smtClean="0">
                <a:solidFill>
                  <a:srgbClr val="0070C0"/>
                </a:solidFill>
                <a:effectLst/>
                <a:latin typeface="Times New Roman" pitchFamily="18" charset="0"/>
                <a:cs typeface="Times New Roman" pitchFamily="18" charset="0"/>
              </a:rPr>
              <a:t>».</a:t>
            </a:r>
            <a:br>
              <a:rPr lang="ru-RU" sz="1400" dirty="0" smtClean="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 «Автомобильные гонки»</a:t>
            </a:r>
            <a:r>
              <a:rPr lang="ru-RU" sz="1600" dirty="0">
                <a:solidFill>
                  <a:srgbClr val="0070C0"/>
                </a:solidFill>
                <a:effectLst/>
                <a:latin typeface="Times New Roman" pitchFamily="18" charset="0"/>
                <a:cs typeface="Times New Roman" pitchFamily="18" charset="0"/>
              </a:rPr>
              <a:t/>
            </a:r>
            <a:br>
              <a:rPr lang="ru-RU" sz="1600" dirty="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 </a:t>
            </a:r>
            <a:r>
              <a:rPr lang="ru-RU" sz="1600" dirty="0">
                <a:solidFill>
                  <a:srgbClr val="0070C0"/>
                </a:solidFill>
                <a:effectLst/>
                <a:latin typeface="Times New Roman" pitchFamily="18" charset="0"/>
                <a:cs typeface="Times New Roman" pitchFamily="18" charset="0"/>
              </a:rPr>
              <a:t>«Кто живет в лесу</a:t>
            </a:r>
            <a:r>
              <a:rPr lang="ru-RU" sz="1600" dirty="0" smtClean="0">
                <a:solidFill>
                  <a:srgbClr val="0070C0"/>
                </a:solidFill>
                <a:effectLst/>
                <a:latin typeface="Times New Roman" pitchFamily="18" charset="0"/>
                <a:cs typeface="Times New Roman" pitchFamily="18" charset="0"/>
              </a:rPr>
              <a:t>»: </a:t>
            </a:r>
            <a:r>
              <a:rPr lang="ru-RU" sz="1400" dirty="0" smtClean="0">
                <a:solidFill>
                  <a:srgbClr val="0070C0"/>
                </a:solidFill>
                <a:effectLst/>
                <a:latin typeface="Times New Roman" pitchFamily="18" charset="0"/>
                <a:cs typeface="Times New Roman" pitchFamily="18" charset="0"/>
              </a:rPr>
              <a:t> </a:t>
            </a:r>
            <a:r>
              <a:rPr lang="ru-RU" sz="1400" dirty="0">
                <a:solidFill>
                  <a:srgbClr val="0070C0"/>
                </a:solidFill>
                <a:effectLst/>
                <a:latin typeface="Times New Roman" pitchFamily="18" charset="0"/>
                <a:cs typeface="Times New Roman" pitchFamily="18" charset="0"/>
              </a:rPr>
              <a:t>дети описывают животных (как называется животное, хищник или травоядное, грызун, всеядное; чем питается, где живет и т. д.) и выполняют игровые действия (например, «лиса охотится за зайцем», «Серый волк бежит по лесу, а за ним бежит лиса», «лягушки прыгают и ловят мух», </a:t>
            </a:r>
            <a:r>
              <a:rPr lang="ru-RU" sz="1400" dirty="0" smtClean="0">
                <a:solidFill>
                  <a:srgbClr val="0070C0"/>
                </a:solidFill>
                <a:effectLst/>
                <a:latin typeface="Times New Roman" pitchFamily="18" charset="0"/>
                <a:cs typeface="Times New Roman" pitchFamily="18" charset="0"/>
              </a:rPr>
              <a:t>гусеницы </a:t>
            </a:r>
            <a:r>
              <a:rPr lang="ru-RU" sz="1400" dirty="0">
                <a:solidFill>
                  <a:srgbClr val="0070C0"/>
                </a:solidFill>
                <a:effectLst/>
                <a:latin typeface="Times New Roman" pitchFamily="18" charset="0"/>
                <a:cs typeface="Times New Roman" pitchFamily="18" charset="0"/>
              </a:rPr>
              <a:t>и улитки ползают по травке», «Зайчики скачут по полянке», белочки прыгают по веткам и т. д</a:t>
            </a:r>
            <a:r>
              <a:rPr lang="ru-RU" sz="1400" dirty="0" smtClean="0">
                <a:solidFill>
                  <a:srgbClr val="0070C0"/>
                </a:solidFill>
                <a:effectLst/>
                <a:latin typeface="Times New Roman" pitchFamily="18" charset="0"/>
                <a:cs typeface="Times New Roman" pitchFamily="18" charset="0"/>
              </a:rPr>
              <a:t>.)</a:t>
            </a:r>
            <a:br>
              <a:rPr lang="ru-RU" sz="1400" dirty="0" smtClean="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Игра «Домашние животные»:</a:t>
            </a:r>
            <a:r>
              <a:rPr lang="ru-RU" sz="1400" dirty="0" smtClean="0">
                <a:solidFill>
                  <a:srgbClr val="0070C0"/>
                </a:solidFill>
                <a:effectLst/>
                <a:latin typeface="Times New Roman" pitchFamily="18" charset="0"/>
                <a:cs typeface="Times New Roman" pitchFamily="18" charset="0"/>
              </a:rPr>
              <a:t> лошадки, собачки </a:t>
            </a:r>
            <a:r>
              <a:rPr lang="ru-RU" sz="1400" dirty="0">
                <a:solidFill>
                  <a:srgbClr val="0070C0"/>
                </a:solidFill>
                <a:effectLst/>
                <a:latin typeface="Times New Roman" pitchFamily="18" charset="0"/>
                <a:cs typeface="Times New Roman" pitchFamily="18" charset="0"/>
              </a:rPr>
              <a:t>с подвижными хвостиками, </a:t>
            </a:r>
            <a:r>
              <a:rPr lang="ru-RU" sz="1400" dirty="0" smtClean="0">
                <a:solidFill>
                  <a:srgbClr val="0070C0"/>
                </a:solidFill>
                <a:effectLst/>
                <a:latin typeface="Times New Roman" pitchFamily="18" charset="0"/>
                <a:cs typeface="Times New Roman" pitchFamily="18" charset="0"/>
              </a:rPr>
              <a:t>котята,  </a:t>
            </a:r>
            <a:r>
              <a:rPr lang="ru-RU" sz="1400" dirty="0">
                <a:solidFill>
                  <a:srgbClr val="0070C0"/>
                </a:solidFill>
                <a:effectLst/>
                <a:latin typeface="Times New Roman" pitchFamily="18" charset="0"/>
                <a:cs typeface="Times New Roman" pitchFamily="18" charset="0"/>
              </a:rPr>
              <a:t>и т. </a:t>
            </a:r>
            <a:r>
              <a:rPr lang="ru-RU" sz="1400" dirty="0" smtClean="0">
                <a:solidFill>
                  <a:srgbClr val="0070C0"/>
                </a:solidFill>
                <a:effectLst/>
                <a:latin typeface="Times New Roman" pitchFamily="18" charset="0"/>
                <a:cs typeface="Times New Roman" pitchFamily="18" charset="0"/>
              </a:rPr>
              <a:t>д.</a:t>
            </a:r>
            <a:br>
              <a:rPr lang="ru-RU" sz="1400" dirty="0" smtClean="0">
                <a:solidFill>
                  <a:srgbClr val="0070C0"/>
                </a:solidFill>
                <a:effectLst/>
                <a:latin typeface="Times New Roman" pitchFamily="18" charset="0"/>
                <a:cs typeface="Times New Roman" pitchFamily="18" charset="0"/>
              </a:rPr>
            </a:br>
            <a:r>
              <a:rPr lang="ru-RU" sz="1800" dirty="0" smtClean="0">
                <a:solidFill>
                  <a:srgbClr val="0070C0"/>
                </a:solidFill>
                <a:effectLst/>
                <a:latin typeface="Times New Roman" pitchFamily="18" charset="0"/>
                <a:cs typeface="Times New Roman" pitchFamily="18" charset="0"/>
              </a:rPr>
              <a:t>*  </a:t>
            </a:r>
            <a:r>
              <a:rPr lang="ru-RU" sz="1600" dirty="0" smtClean="0">
                <a:solidFill>
                  <a:srgbClr val="0070C0"/>
                </a:solidFill>
                <a:effectLst/>
                <a:latin typeface="Times New Roman" pitchFamily="18" charset="0"/>
                <a:cs typeface="Times New Roman" pitchFamily="18" charset="0"/>
              </a:rPr>
              <a:t>Театральные </a:t>
            </a:r>
            <a:r>
              <a:rPr lang="ru-RU" sz="1600" dirty="0">
                <a:solidFill>
                  <a:srgbClr val="0070C0"/>
                </a:solidFill>
                <a:effectLst/>
                <a:latin typeface="Times New Roman" pitchFamily="18" charset="0"/>
                <a:cs typeface="Times New Roman" pitchFamily="18" charset="0"/>
              </a:rPr>
              <a:t>игры</a:t>
            </a:r>
            <a:r>
              <a:rPr lang="ru-RU" sz="1400" dirty="0">
                <a:solidFill>
                  <a:srgbClr val="0070C0"/>
                </a:solidFill>
                <a:effectLst/>
                <a:latin typeface="Times New Roman" pitchFamily="18" charset="0"/>
                <a:cs typeface="Times New Roman" pitchFamily="18" charset="0"/>
              </a:rPr>
              <a:t> с персонажами </a:t>
            </a:r>
            <a:r>
              <a:rPr lang="ru-RU" sz="1400" dirty="0" smtClean="0">
                <a:solidFill>
                  <a:srgbClr val="0070C0"/>
                </a:solidFill>
                <a:effectLst/>
                <a:latin typeface="Times New Roman" pitchFamily="18" charset="0"/>
                <a:cs typeface="Times New Roman" pitchFamily="18" charset="0"/>
              </a:rPr>
              <a:t>сказок.</a:t>
            </a:r>
            <a:r>
              <a:rPr lang="ru-RU" sz="1400" dirty="0">
                <a:solidFill>
                  <a:srgbClr val="0070C0"/>
                </a:solidFill>
                <a:effectLst/>
                <a:latin typeface="Times New Roman" pitchFamily="18" charset="0"/>
                <a:cs typeface="Times New Roman" pitchFamily="18" charset="0"/>
              </a:rPr>
              <a:t/>
            </a:r>
            <a:br>
              <a:rPr lang="ru-RU" sz="1400" dirty="0">
                <a:solidFill>
                  <a:srgbClr val="0070C0"/>
                </a:solidFill>
                <a:effectLst/>
                <a:latin typeface="Times New Roman" pitchFamily="18" charset="0"/>
                <a:cs typeface="Times New Roman" pitchFamily="18" charset="0"/>
              </a:rPr>
            </a:br>
            <a:r>
              <a:rPr lang="ru-RU" sz="1400" dirty="0">
                <a:solidFill>
                  <a:srgbClr val="0070C0"/>
                </a:solidFill>
                <a:effectLst/>
                <a:latin typeface="Times New Roman" pitchFamily="18" charset="0"/>
                <a:cs typeface="Times New Roman" pitchFamily="18" charset="0"/>
              </a:rPr>
              <a:t/>
            </a:r>
            <a:br>
              <a:rPr lang="ru-RU" sz="1400" dirty="0">
                <a:solidFill>
                  <a:srgbClr val="0070C0"/>
                </a:solidFill>
                <a:effectLst/>
                <a:latin typeface="Times New Roman" pitchFamily="18" charset="0"/>
                <a:cs typeface="Times New Roman" pitchFamily="18" charset="0"/>
              </a:rPr>
            </a:br>
            <a:endParaRPr lang="ru-RU" sz="1400" dirty="0">
              <a:solidFill>
                <a:srgbClr val="0070C0"/>
              </a:solidFill>
              <a:latin typeface="Times New Roman" pitchFamily="18" charset="0"/>
              <a:cs typeface="Times New Roman" pitchFamily="18" charset="0"/>
            </a:endParaRPr>
          </a:p>
        </p:txBody>
      </p:sp>
      <p:pic>
        <p:nvPicPr>
          <p:cNvPr id="24578" name="Рисунок 3" descr="http://www.maam.ru/upload/blogs/detsad-163442-1404681291.jpg"/>
          <p:cNvPicPr>
            <a:picLocks noChangeAspect="1" noChangeArrowheads="1"/>
          </p:cNvPicPr>
          <p:nvPr/>
        </p:nvPicPr>
        <p:blipFill>
          <a:blip r:embed="rId2"/>
          <a:srcRect/>
          <a:stretch>
            <a:fillRect/>
          </a:stretch>
        </p:blipFill>
        <p:spPr bwMode="auto">
          <a:xfrm>
            <a:off x="395288" y="4575175"/>
            <a:ext cx="1655762" cy="1911350"/>
          </a:xfrm>
          <a:prstGeom prst="rect">
            <a:avLst/>
          </a:prstGeom>
          <a:noFill/>
          <a:ln w="9525">
            <a:noFill/>
            <a:miter lim="800000"/>
            <a:headEnd/>
            <a:tailEnd/>
          </a:ln>
        </p:spPr>
      </p:pic>
      <p:pic>
        <p:nvPicPr>
          <p:cNvPr id="24579" name="Рисунок 4" descr="http://www.maam.ru/upload/blogs/detsad-163442-1404682321.jpg"/>
          <p:cNvPicPr>
            <a:picLocks noChangeAspect="1" noChangeArrowheads="1"/>
          </p:cNvPicPr>
          <p:nvPr/>
        </p:nvPicPr>
        <p:blipFill>
          <a:blip r:embed="rId3"/>
          <a:srcRect/>
          <a:stretch>
            <a:fillRect/>
          </a:stretch>
        </p:blipFill>
        <p:spPr bwMode="auto">
          <a:xfrm>
            <a:off x="2446338" y="4575175"/>
            <a:ext cx="1995487" cy="1903413"/>
          </a:xfrm>
          <a:prstGeom prst="rect">
            <a:avLst/>
          </a:prstGeom>
          <a:noFill/>
          <a:ln w="9525">
            <a:noFill/>
            <a:miter lim="800000"/>
            <a:headEnd/>
            <a:tailEnd/>
          </a:ln>
        </p:spPr>
      </p:pic>
      <p:pic>
        <p:nvPicPr>
          <p:cNvPr id="24580" name="Рисунок 5" descr="http://www.maam.ru/upload/blogs/detsad-163442-1404685355.jpg"/>
          <p:cNvPicPr>
            <a:picLocks noChangeAspect="1" noChangeArrowheads="1"/>
          </p:cNvPicPr>
          <p:nvPr/>
        </p:nvPicPr>
        <p:blipFill>
          <a:blip r:embed="rId4"/>
          <a:srcRect/>
          <a:stretch>
            <a:fillRect/>
          </a:stretch>
        </p:blipFill>
        <p:spPr bwMode="auto">
          <a:xfrm>
            <a:off x="4827588" y="4575175"/>
            <a:ext cx="1754187" cy="1903413"/>
          </a:xfrm>
          <a:prstGeom prst="rect">
            <a:avLst/>
          </a:prstGeom>
          <a:noFill/>
          <a:ln w="9525">
            <a:noFill/>
            <a:miter lim="800000"/>
            <a:headEnd/>
            <a:tailEnd/>
          </a:ln>
        </p:spPr>
      </p:pic>
      <p:pic>
        <p:nvPicPr>
          <p:cNvPr id="24581" name="Рисунок 6" descr="http://www.maam.ru/upload/blogs/detsad-163442-1404683829.jpg"/>
          <p:cNvPicPr>
            <a:picLocks noChangeAspect="1" noChangeArrowheads="1"/>
          </p:cNvPicPr>
          <p:nvPr/>
        </p:nvPicPr>
        <p:blipFill>
          <a:blip r:embed="rId5"/>
          <a:srcRect/>
          <a:stretch>
            <a:fillRect/>
          </a:stretch>
        </p:blipFill>
        <p:spPr bwMode="auto">
          <a:xfrm>
            <a:off x="6804025" y="4575175"/>
            <a:ext cx="1851025" cy="1903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404664"/>
            <a:ext cx="5966666" cy="504056"/>
          </a:xfrm>
        </p:spPr>
        <p:txBody>
          <a:bodyPr/>
          <a:lstStyle/>
          <a:p>
            <a:pPr marL="0" indent="0" algn="ctr" fontAlgn="auto">
              <a:spcAft>
                <a:spcPts val="0"/>
              </a:spcAft>
              <a:buClr>
                <a:schemeClr val="accent6">
                  <a:lumMod val="75000"/>
                </a:schemeClr>
              </a:buClr>
              <a:buFont typeface="Georgia" pitchFamily="18" charset="0"/>
              <a:buNone/>
              <a:defRPr/>
            </a:pPr>
            <a:r>
              <a:rPr lang="ru-RU" sz="2800" dirty="0" smtClean="0">
                <a:solidFill>
                  <a:srgbClr val="0070C0"/>
                </a:solidFill>
                <a:latin typeface="Times New Roman" pitchFamily="18" charset="0"/>
                <a:cs typeface="Times New Roman" pitchFamily="18" charset="0"/>
              </a:rPr>
              <a:t>Игры с предметами</a:t>
            </a:r>
            <a:endParaRPr lang="ru-RU" sz="2800" dirty="0">
              <a:solidFill>
                <a:srgbClr val="0070C0"/>
              </a:solidFill>
              <a:latin typeface="Times New Roman" pitchFamily="18" charset="0"/>
              <a:cs typeface="Times New Roman" pitchFamily="18" charset="0"/>
            </a:endParaRPr>
          </a:p>
        </p:txBody>
      </p:sp>
      <p:sp>
        <p:nvSpPr>
          <p:cNvPr id="25602" name="Текст 2"/>
          <p:cNvSpPr>
            <a:spLocks noGrp="1"/>
          </p:cNvSpPr>
          <p:nvPr>
            <p:ph type="body" idx="1"/>
          </p:nvPr>
        </p:nvSpPr>
        <p:spPr>
          <a:xfrm>
            <a:off x="827088" y="1196975"/>
            <a:ext cx="7705725" cy="647700"/>
          </a:xfrm>
        </p:spPr>
        <p:txBody>
          <a:bodyPr/>
          <a:lstStyle/>
          <a:p>
            <a:pPr algn="ctr"/>
            <a:r>
              <a:rPr lang="ru-RU" sz="1400" b="1" i="1" dirty="0" smtClean="0">
                <a:solidFill>
                  <a:srgbClr val="0070C0"/>
                </a:solidFill>
                <a:latin typeface="Times New Roman" pitchFamily="18" charset="0"/>
                <a:cs typeface="Times New Roman" pitchFamily="18" charset="0"/>
              </a:rPr>
              <a:t>Игра «Чудесный мешочек»</a:t>
            </a:r>
            <a:endParaRPr lang="ru-RU" sz="1400" dirty="0" smtClean="0">
              <a:solidFill>
                <a:srgbClr val="0070C0"/>
              </a:solidFill>
              <a:latin typeface="Times New Roman" pitchFamily="18" charset="0"/>
              <a:cs typeface="Times New Roman" pitchFamily="18" charset="0"/>
            </a:endParaRPr>
          </a:p>
          <a:p>
            <a:pPr algn="just"/>
            <a:r>
              <a:rPr lang="ru-RU" sz="1400" dirty="0" smtClean="0">
                <a:solidFill>
                  <a:srgbClr val="0070C0"/>
                </a:solidFill>
                <a:latin typeface="Times New Roman" pitchFamily="18" charset="0"/>
                <a:cs typeface="Times New Roman" pitchFamily="18" charset="0"/>
              </a:rPr>
              <a:t>   Для игры понадобится тканевой мешочек из плотной непрозрачной ткани, в который помещаются разные по форме и фактуре предметы. Предлагаю определить на ощупь каждый предмет, не заглядывая в мешочек. </a:t>
            </a:r>
          </a:p>
          <a:p>
            <a:pPr algn="just"/>
            <a:endParaRPr lang="ru-RU" sz="1400" dirty="0" smtClean="0">
              <a:solidFill>
                <a:srgbClr val="0070C0"/>
              </a:solidFill>
              <a:latin typeface="Times New Roman" pitchFamily="18" charset="0"/>
              <a:cs typeface="Times New Roman" pitchFamily="18" charset="0"/>
            </a:endParaRPr>
          </a:p>
        </p:txBody>
      </p:sp>
      <p:pic>
        <p:nvPicPr>
          <p:cNvPr id="25603" name="Picture 3" descr="C:\Documents and Settings\Андрюха\Рабочий стол\оригами\02371784.jpg"/>
          <p:cNvPicPr>
            <a:picLocks noChangeAspect="1" noChangeArrowheads="1"/>
          </p:cNvPicPr>
          <p:nvPr/>
        </p:nvPicPr>
        <p:blipFill>
          <a:blip r:embed="rId2"/>
          <a:srcRect l="-1958" r="50064"/>
          <a:stretch>
            <a:fillRect/>
          </a:stretch>
        </p:blipFill>
        <p:spPr bwMode="auto">
          <a:xfrm>
            <a:off x="2555875" y="2997200"/>
            <a:ext cx="3240088"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925</TotalTime>
  <Words>1330</Words>
  <Application>Microsoft Office PowerPoint</Application>
  <PresentationFormat>Экран (4:3)</PresentationFormat>
  <Paragraphs>155</Paragraphs>
  <Slides>24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Georgia</vt:lpstr>
      <vt:lpstr>Times New Roman</vt:lpstr>
      <vt:lpstr>Trebuchet MS</vt:lpstr>
      <vt:lpstr>Воздушный поток</vt:lpstr>
      <vt:lpstr>Презентация PowerPoint</vt:lpstr>
      <vt:lpstr>Презентация PowerPoint</vt:lpstr>
      <vt:lpstr>Презентация PowerPoint</vt:lpstr>
      <vt:lpstr> Пальчиковые игры.  </vt:lpstr>
      <vt:lpstr>Пальчиковый театр</vt:lpstr>
      <vt:lpstr>                      Пальчиковые игрушки «Тантамарески»  Пальчиковые игрушки-тантамарески – это фигурки из бумаги или картона, с вырезанными в них прорезями для пальчиков, чтобы оживить фигурку.  Игрушки – тантамарески – прекрасное дидактическое пособие, которое способствуют овладению навыками мелкой моторики; помогает развивать речь; повышает работоспособность коры головного мозга; развивает у ребенка психические процессы: мышление, внимание, память, воображение.  Материал для изготовления игрушек - тантамаресок: цветной картон, цветная принтерная бумага плотная и тонкая, белая бумага, фломастеры, клей ПВА, ножницы, нитки.  Использование игрушек: инсценирование стихов и потешек; рассказывание сказок, историй собственного сочинения; театральные игры; игры-импровизации и другие игры.  Благодаря играм с пальчиковым тантамарескам дети развивают мелкую моторику, что в свою очередь стимулирует развитие речевых центров. Умелыми пальчики становятся не сразу. Поэтому игры, упражнения, пальчиковые разминки необходимо проводить ежедневно в детском саду и дома, во дворе и во время прогулок на участке детского сада. </vt:lpstr>
      <vt:lpstr>                                                    Игра «Футбол».   В игре футболисты бегают по игровому полю, касаясь его ножками-пальчиками. В эту игру может играть один ребёнок и могут играть несколько детей.  </vt:lpstr>
      <vt:lpstr>                  Примерные игры с игрушками «Тантамаресками»:  *  Игра «Детский сад»: пальчики стараются, играют, развиваются. *  Игра «Футбол»:  «футболисты бегают по игровому полю, касаясь его ножками-пальчиками». *  Игра-эстафета «Кто быстрее добежит до финиша». При выполнении этого упражнения дети              выполняют точечные движения пальчиками по поверхности стола. «Человечки на двух ножках маршируют по дорожке». «Человечки на двух ножках побежали по дорожке». «Человечки на двух ножках стали прыгать по дорожке». *  Игра «Автомобильные гонки» *  Игра «Кто живет в лесу»:  дети описывают животных (как называется животное, хищник или травоядное, грызун, всеядное; чем питается, где живет и т. д.) и выполняют игровые действия (например, «лиса охотится за зайцем», «Серый волк бежит по лесу, а за ним бежит лиса», «лягушки прыгают и ловят мух», гусеницы и улитки ползают по травке», «Зайчики скачут по полянке», белочки прыгают по веткам и т. д.) *  Игра «Домашние животные»: лошадки, собачки с подвижными хвостиками, котята,  и т. д. *  Театральные игры с персонажами сказок.  </vt:lpstr>
      <vt:lpstr>Игры с предметами</vt:lpstr>
      <vt:lpstr>Презентация PowerPoint</vt:lpstr>
      <vt:lpstr>Презентация PowerPoint</vt:lpstr>
      <vt:lpstr>Презентация PowerPoint</vt:lpstr>
      <vt:lpstr>Цветы   </vt:lpstr>
      <vt:lpstr>Игры со скрепками  </vt:lpstr>
      <vt:lpstr>                                     Игра «ВЕСЕЛОЕ СОЛНЫШКО»     Наше солнышко потеряло свои лучики. Какого цвета лучи у солнышка? Давайте поможем солнышку снова ярко засветить. </vt:lpstr>
      <vt:lpstr>Игра "ЗАБАВНЫЕ ТУЧКИ"  Надо мною, над тобою, Пролетел мешок с водою, Наскочил на дальний лес, Прохудился и исчез. Присоедини к тучке дождинки. Какая тучка (хмурая, сердитая, осенняя) Какой дождь из этой тучки (холодный, неприятный.) </vt:lpstr>
      <vt:lpstr>Игра-раскраска</vt:lpstr>
      <vt:lpstr>Игры с крупой</vt:lpstr>
      <vt:lpstr>Презентация PowerPoint</vt:lpstr>
      <vt:lpstr>Игры с макаронными изделиями</vt:lpstr>
      <vt:lpstr>Игры с солёным тестом </vt:lpstr>
      <vt:lpstr>Игры с песком</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Мультимедийное дидактическое пособие для родителей</dc:title>
  <cp:lastModifiedBy>Пользователь</cp:lastModifiedBy>
  <cp:revision>104</cp:revision>
  <dcterms:modified xsi:type="dcterms:W3CDTF">2020-03-16T11:15:09Z</dcterms:modified>
</cp:coreProperties>
</file>