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84" y="7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87066DA-DFC7-4E63-A3B3-16AE34FA85E5}"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3311113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7066DA-DFC7-4E63-A3B3-16AE34FA85E5}"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19687069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7066DA-DFC7-4E63-A3B3-16AE34FA85E5}"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546477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87066DA-DFC7-4E63-A3B3-16AE34FA85E5}"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10591708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87066DA-DFC7-4E63-A3B3-16AE34FA85E5}" type="datetimeFigureOut">
              <a:rPr lang="ru-RU" smtClean="0"/>
              <a:t>26.11.2020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3929066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87066DA-DFC7-4E63-A3B3-16AE34FA85E5}" type="datetimeFigureOut">
              <a:rPr lang="ru-RU" smtClean="0"/>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3451211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87066DA-DFC7-4E63-A3B3-16AE34FA85E5}" type="datetimeFigureOut">
              <a:rPr lang="ru-RU" smtClean="0"/>
              <a:t>26.11.2020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3851719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87066DA-DFC7-4E63-A3B3-16AE34FA85E5}" type="datetimeFigureOut">
              <a:rPr lang="ru-RU" smtClean="0"/>
              <a:t>26.11.2020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3317592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87066DA-DFC7-4E63-A3B3-16AE34FA85E5}" type="datetimeFigureOut">
              <a:rPr lang="ru-RU" smtClean="0"/>
              <a:t>26.11.2020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27316881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87066DA-DFC7-4E63-A3B3-16AE34FA85E5}" type="datetimeFigureOut">
              <a:rPr lang="ru-RU" smtClean="0"/>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594972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887066DA-DFC7-4E63-A3B3-16AE34FA85E5}" type="datetimeFigureOut">
              <a:rPr lang="ru-RU" smtClean="0"/>
              <a:t>26.11.2020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7736921-4E36-4E3B-89FF-EA2245E6034E}" type="slidenum">
              <a:rPr lang="ru-RU" smtClean="0"/>
              <a:t>‹#›</a:t>
            </a:fld>
            <a:endParaRPr lang="ru-RU"/>
          </a:p>
        </p:txBody>
      </p:sp>
    </p:spTree>
    <p:extLst>
      <p:ext uri="{BB962C8B-B14F-4D97-AF65-F5344CB8AC3E}">
        <p14:creationId xmlns:p14="http://schemas.microsoft.com/office/powerpoint/2010/main" val="1231626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7066DA-DFC7-4E63-A3B3-16AE34FA85E5}" type="datetimeFigureOut">
              <a:rPr lang="ru-RU" smtClean="0"/>
              <a:t>26.11.2020</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736921-4E36-4E3B-89FF-EA2245E6034E}" type="slidenum">
              <a:rPr lang="ru-RU" smtClean="0"/>
              <a:t>‹#›</a:t>
            </a:fld>
            <a:endParaRPr lang="ru-RU"/>
          </a:p>
        </p:txBody>
      </p:sp>
    </p:spTree>
    <p:extLst>
      <p:ext uri="{BB962C8B-B14F-4D97-AF65-F5344CB8AC3E}">
        <p14:creationId xmlns:p14="http://schemas.microsoft.com/office/powerpoint/2010/main" val="38677915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5" name="TextBox 4"/>
          <p:cNvSpPr txBox="1"/>
          <p:nvPr/>
        </p:nvSpPr>
        <p:spPr>
          <a:xfrm>
            <a:off x="2202024" y="466531"/>
            <a:ext cx="6229719" cy="369332"/>
          </a:xfrm>
          <a:prstGeom prst="rect">
            <a:avLst/>
          </a:prstGeom>
          <a:noFill/>
        </p:spPr>
        <p:txBody>
          <a:bodyPr wrap="none" rtlCol="0">
            <a:spAutoFit/>
          </a:bodyPr>
          <a:lstStyle/>
          <a:p>
            <a:r>
              <a:rPr lang="ru-RU" dirty="0" smtClean="0">
                <a:solidFill>
                  <a:schemeClr val="accent6">
                    <a:lumMod val="50000"/>
                  </a:schemeClr>
                </a:solidFill>
              </a:rPr>
              <a:t>МАОУ СОШ  №2 структурное подразделение детский сад №3</a:t>
            </a:r>
            <a:endParaRPr lang="ru-RU" dirty="0">
              <a:solidFill>
                <a:schemeClr val="accent6">
                  <a:lumMod val="50000"/>
                </a:schemeClr>
              </a:solidFill>
            </a:endParaRPr>
          </a:p>
        </p:txBody>
      </p:sp>
      <p:sp>
        <p:nvSpPr>
          <p:cNvPr id="7" name="TextBox 6"/>
          <p:cNvSpPr txBox="1"/>
          <p:nvPr/>
        </p:nvSpPr>
        <p:spPr>
          <a:xfrm>
            <a:off x="5001209" y="6488668"/>
            <a:ext cx="2254976" cy="369332"/>
          </a:xfrm>
          <a:prstGeom prst="rect">
            <a:avLst/>
          </a:prstGeom>
          <a:noFill/>
        </p:spPr>
        <p:txBody>
          <a:bodyPr wrap="none" rtlCol="0">
            <a:spAutoFit/>
          </a:bodyPr>
          <a:lstStyle/>
          <a:p>
            <a:r>
              <a:rPr lang="ru-RU" dirty="0" smtClean="0">
                <a:solidFill>
                  <a:schemeClr val="accent6">
                    <a:lumMod val="50000"/>
                  </a:schemeClr>
                </a:solidFill>
              </a:rPr>
              <a:t>пгт.Серышево 2020 г.</a:t>
            </a:r>
            <a:endParaRPr lang="ru-RU" dirty="0">
              <a:solidFill>
                <a:schemeClr val="accent6">
                  <a:lumMod val="50000"/>
                </a:schemeClr>
              </a:solidFill>
            </a:endParaRPr>
          </a:p>
        </p:txBody>
      </p:sp>
      <p:pic>
        <p:nvPicPr>
          <p:cNvPr id="8" name="Рисунок 7"/>
          <p:cNvPicPr>
            <a:picLocks noChangeAspect="1"/>
          </p:cNvPicPr>
          <p:nvPr/>
        </p:nvPicPr>
        <p:blipFill>
          <a:blip r:embed="rId2"/>
          <a:stretch>
            <a:fillRect/>
          </a:stretch>
        </p:blipFill>
        <p:spPr>
          <a:xfrm>
            <a:off x="421018" y="1101012"/>
            <a:ext cx="5998443" cy="4889241"/>
          </a:xfrm>
          <a:prstGeom prst="rect">
            <a:avLst/>
          </a:prstGeom>
        </p:spPr>
      </p:pic>
      <p:sp>
        <p:nvSpPr>
          <p:cNvPr id="9" name="TextBox 8"/>
          <p:cNvSpPr txBox="1"/>
          <p:nvPr/>
        </p:nvSpPr>
        <p:spPr>
          <a:xfrm>
            <a:off x="6696571" y="1101012"/>
            <a:ext cx="5198987" cy="4508927"/>
          </a:xfrm>
          <a:prstGeom prst="rect">
            <a:avLst/>
          </a:prstGeom>
          <a:noFill/>
        </p:spPr>
        <p:txBody>
          <a:bodyPr wrap="none" rtlCol="0">
            <a:spAutoFit/>
          </a:bodyPr>
          <a:lstStyle/>
          <a:p>
            <a:r>
              <a:rPr lang="ru-RU" sz="4000" dirty="0" smtClean="0">
                <a:solidFill>
                  <a:schemeClr val="accent2">
                    <a:lumMod val="75000"/>
                  </a:schemeClr>
                </a:solidFill>
                <a:latin typeface="Times New Roman" panose="02020603050405020304" pitchFamily="18" charset="0"/>
                <a:cs typeface="Times New Roman" panose="02020603050405020304" pitchFamily="18" charset="0"/>
              </a:rPr>
              <a:t>Интересные факты о</a:t>
            </a:r>
            <a:endParaRPr lang="ru-RU" sz="4400" dirty="0" smtClean="0">
              <a:solidFill>
                <a:schemeClr val="accent2">
                  <a:lumMod val="75000"/>
                </a:schemeClr>
              </a:solidFill>
              <a:latin typeface="Times New Roman" panose="02020603050405020304" pitchFamily="18" charset="0"/>
              <a:cs typeface="Times New Roman" panose="02020603050405020304" pitchFamily="18" charset="0"/>
            </a:endParaRPr>
          </a:p>
          <a:p>
            <a:r>
              <a:rPr lang="ru-RU" sz="11500" dirty="0" smtClean="0">
                <a:solidFill>
                  <a:schemeClr val="accent2">
                    <a:lumMod val="75000"/>
                  </a:schemeClr>
                </a:solidFill>
                <a:latin typeface="Times New Roman" panose="02020603050405020304" pitchFamily="18" charset="0"/>
                <a:cs typeface="Times New Roman" panose="02020603050405020304" pitchFamily="18" charset="0"/>
              </a:rPr>
              <a:t> Быке – </a:t>
            </a:r>
          </a:p>
          <a:p>
            <a:r>
              <a:rPr lang="ru-RU" sz="4400" dirty="0" smtClean="0">
                <a:solidFill>
                  <a:schemeClr val="accent2">
                    <a:lumMod val="75000"/>
                  </a:schemeClr>
                </a:solidFill>
                <a:latin typeface="Times New Roman" panose="02020603050405020304" pitchFamily="18" charset="0"/>
                <a:cs typeface="Times New Roman" panose="02020603050405020304" pitchFamily="18" charset="0"/>
              </a:rPr>
              <a:t>символе </a:t>
            </a:r>
            <a:r>
              <a:rPr lang="ru-RU" sz="4400" dirty="0" smtClean="0">
                <a:solidFill>
                  <a:schemeClr val="accent2">
                    <a:lumMod val="75000"/>
                  </a:schemeClr>
                </a:solidFill>
                <a:latin typeface="Times New Roman" panose="02020603050405020304" pitchFamily="18" charset="0"/>
                <a:cs typeface="Times New Roman" panose="02020603050405020304" pitchFamily="18" charset="0"/>
              </a:rPr>
              <a:t>2021 </a:t>
            </a:r>
            <a:r>
              <a:rPr lang="ru-RU" sz="4400" dirty="0" smtClean="0">
                <a:solidFill>
                  <a:schemeClr val="accent2">
                    <a:lumMod val="75000"/>
                  </a:schemeClr>
                </a:solidFill>
                <a:latin typeface="Times New Roman" panose="02020603050405020304" pitchFamily="18" charset="0"/>
                <a:cs typeface="Times New Roman" panose="02020603050405020304" pitchFamily="18" charset="0"/>
              </a:rPr>
              <a:t>года</a:t>
            </a:r>
          </a:p>
          <a:p>
            <a:endParaRPr lang="ru-RU" sz="4400" dirty="0" smtClean="0">
              <a:solidFill>
                <a:schemeClr val="accent2">
                  <a:lumMod val="75000"/>
                </a:schemeClr>
              </a:solidFill>
              <a:latin typeface="Times New Roman" panose="02020603050405020304" pitchFamily="18" charset="0"/>
              <a:cs typeface="Times New Roman" panose="02020603050405020304" pitchFamily="18" charset="0"/>
            </a:endParaRPr>
          </a:p>
          <a:p>
            <a:endParaRPr lang="ru-RU" sz="4400" dirty="0">
              <a:solidFill>
                <a:schemeClr val="accent2">
                  <a:lumMod val="75000"/>
                </a:schemeClr>
              </a:solidFill>
              <a:latin typeface="Times New Roman" panose="02020603050405020304" pitchFamily="18" charset="0"/>
              <a:cs typeface="Times New Roman" panose="02020603050405020304" pitchFamily="18" charset="0"/>
            </a:endParaRPr>
          </a:p>
        </p:txBody>
      </p:sp>
      <p:sp>
        <p:nvSpPr>
          <p:cNvPr id="10" name="TextBox 9"/>
          <p:cNvSpPr txBox="1"/>
          <p:nvPr/>
        </p:nvSpPr>
        <p:spPr>
          <a:xfrm>
            <a:off x="6745782" y="4698311"/>
            <a:ext cx="5100563" cy="369332"/>
          </a:xfrm>
          <a:prstGeom prst="rect">
            <a:avLst/>
          </a:prstGeom>
          <a:noFill/>
        </p:spPr>
        <p:txBody>
          <a:bodyPr wrap="none" rtlCol="0">
            <a:spAutoFit/>
          </a:bodyPr>
          <a:lstStyle/>
          <a:p>
            <a:r>
              <a:rPr lang="ru-RU" dirty="0" smtClean="0">
                <a:solidFill>
                  <a:schemeClr val="accent6">
                    <a:lumMod val="50000"/>
                  </a:schemeClr>
                </a:solidFill>
              </a:rPr>
              <a:t>Презентация для старшего дошкольного возраста</a:t>
            </a:r>
            <a:endParaRPr lang="ru-RU" dirty="0">
              <a:solidFill>
                <a:schemeClr val="accent6">
                  <a:lumMod val="50000"/>
                </a:schemeClr>
              </a:solidFill>
            </a:endParaRPr>
          </a:p>
        </p:txBody>
      </p:sp>
      <p:sp>
        <p:nvSpPr>
          <p:cNvPr id="11" name="TextBox 10"/>
          <p:cNvSpPr txBox="1"/>
          <p:nvPr/>
        </p:nvSpPr>
        <p:spPr>
          <a:xfrm>
            <a:off x="8845755" y="5691673"/>
            <a:ext cx="2716706" cy="369332"/>
          </a:xfrm>
          <a:prstGeom prst="rect">
            <a:avLst/>
          </a:prstGeom>
          <a:noFill/>
        </p:spPr>
        <p:txBody>
          <a:bodyPr wrap="none" rtlCol="0">
            <a:spAutoFit/>
          </a:bodyPr>
          <a:lstStyle/>
          <a:p>
            <a:r>
              <a:rPr lang="ru-RU" dirty="0" smtClean="0">
                <a:solidFill>
                  <a:schemeClr val="accent6">
                    <a:lumMod val="50000"/>
                  </a:schemeClr>
                </a:solidFill>
              </a:rPr>
              <a:t>Выполнила Казакова С.А. </a:t>
            </a:r>
            <a:endParaRPr lang="ru-RU" dirty="0">
              <a:solidFill>
                <a:schemeClr val="accent6">
                  <a:lumMod val="50000"/>
                </a:schemeClr>
              </a:solidFill>
            </a:endParaRPr>
          </a:p>
        </p:txBody>
      </p:sp>
    </p:spTree>
    <p:extLst>
      <p:ext uri="{BB962C8B-B14F-4D97-AF65-F5344CB8AC3E}">
        <p14:creationId xmlns:p14="http://schemas.microsoft.com/office/powerpoint/2010/main" val="23328666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4117474" y="0"/>
            <a:ext cx="3694666" cy="646331"/>
          </a:xfrm>
          <a:prstGeom prst="rect">
            <a:avLst/>
          </a:prstGeom>
        </p:spPr>
        <p:txBody>
          <a:bodyPr wrap="none">
            <a:spAutoFit/>
          </a:bodyPr>
          <a:lstStyle/>
          <a:p>
            <a:pPr fontAlgn="base"/>
            <a:r>
              <a:rPr lang="ru-RU" sz="3600" dirty="0" smtClean="0">
                <a:effectLst/>
                <a:latin typeface="Times New Roman" panose="02020603050405020304" pitchFamily="18" charset="0"/>
                <a:cs typeface="Times New Roman" panose="02020603050405020304" pitchFamily="18" charset="0"/>
              </a:rPr>
              <a:t>Загадки про быка</a:t>
            </a:r>
            <a:r>
              <a:rPr lang="ru-RU" b="1" i="1" dirty="0" smtClean="0">
                <a:solidFill>
                  <a:srgbClr val="F15B67"/>
                </a:solidFill>
                <a:effectLst/>
                <a:latin typeface="Open Sans"/>
              </a:rPr>
              <a:t> </a:t>
            </a:r>
            <a:endParaRPr lang="ru-RU" b="1" i="1" dirty="0">
              <a:solidFill>
                <a:srgbClr val="F15B67"/>
              </a:solidFill>
              <a:effectLst/>
              <a:latin typeface="Open Sans"/>
            </a:endParaRPr>
          </a:p>
        </p:txBody>
      </p:sp>
      <p:sp>
        <p:nvSpPr>
          <p:cNvPr id="4" name="Прямоугольник 3"/>
          <p:cNvSpPr/>
          <p:nvPr/>
        </p:nvSpPr>
        <p:spPr>
          <a:xfrm>
            <a:off x="4002486" y="888268"/>
            <a:ext cx="2718318" cy="1631216"/>
          </a:xfrm>
          <a:prstGeom prst="rect">
            <a:avLst/>
          </a:prstGeom>
        </p:spPr>
        <p:txBody>
          <a:bodyPr wrap="square">
            <a:spAutoFit/>
          </a:bodyPr>
          <a:lstStyle/>
          <a:p>
            <a:r>
              <a:rPr lang="ru-RU" sz="2000" b="0" i="0" dirty="0" smtClean="0">
                <a:solidFill>
                  <a:srgbClr val="000000"/>
                </a:solidFill>
                <a:effectLst/>
                <a:latin typeface="Times New Roman" panose="02020603050405020304" pitchFamily="18" charset="0"/>
                <a:cs typeface="Times New Roman" panose="02020603050405020304" pitchFamily="18" charset="0"/>
              </a:rPr>
              <a:t>На лугу пасётся,</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Травку щиплет не спеша,</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Но на тряпку красную,</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Реагирует всегда!</a:t>
            </a:r>
            <a:endParaRPr lang="ru-RU" sz="2000"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7812140" y="1026567"/>
            <a:ext cx="3184849" cy="1323439"/>
          </a:xfrm>
          <a:prstGeom prst="rect">
            <a:avLst/>
          </a:prstGeom>
        </p:spPr>
        <p:txBody>
          <a:bodyPr wrap="square">
            <a:spAutoFit/>
          </a:bodyPr>
          <a:lstStyle/>
          <a:p>
            <a:r>
              <a:rPr lang="ru-RU" sz="2000" b="0" i="0" dirty="0" smtClean="0">
                <a:solidFill>
                  <a:srgbClr val="000000"/>
                </a:solidFill>
                <a:effectLst/>
                <a:latin typeface="Times New Roman" panose="02020603050405020304" pitchFamily="18" charset="0"/>
                <a:cs typeface="Times New Roman" panose="02020603050405020304" pitchFamily="18" charset="0"/>
              </a:rPr>
              <a:t>Встал он прямо у дорожки:</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Не идут со страха ножки.</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И мычит бедняга: «</a:t>
            </a:r>
            <a:r>
              <a:rPr lang="ru-RU" sz="2000" b="0" i="0" dirty="0" err="1" smtClean="0">
                <a:solidFill>
                  <a:srgbClr val="000000"/>
                </a:solidFill>
                <a:effectLst/>
                <a:latin typeface="Times New Roman" panose="02020603050405020304" pitchFamily="18" charset="0"/>
                <a:cs typeface="Times New Roman" panose="02020603050405020304" pitchFamily="18" charset="0"/>
              </a:rPr>
              <a:t>Му</a:t>
            </a:r>
            <a:r>
              <a:rPr lang="ru-RU" sz="2000" b="0" i="0" dirty="0" smtClean="0">
                <a:solidFill>
                  <a:srgbClr val="000000"/>
                </a:solidFill>
                <a:effectLst/>
                <a:latin typeface="Times New Roman" panose="02020603050405020304" pitchFamily="18" charset="0"/>
                <a:cs typeface="Times New Roman" panose="02020603050405020304" pitchFamily="18" charset="0"/>
              </a:rPr>
              <a:t>!</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Шаг я сделать не могу».</a:t>
            </a:r>
            <a:endParaRPr lang="ru-RU" sz="20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634045" y="3519301"/>
            <a:ext cx="2277105" cy="2554545"/>
          </a:xfrm>
          <a:prstGeom prst="rect">
            <a:avLst/>
          </a:prstGeom>
        </p:spPr>
        <p:txBody>
          <a:bodyPr wrap="square">
            <a:spAutoFit/>
          </a:bodyPr>
          <a:lstStyle/>
          <a:p>
            <a:r>
              <a:rPr lang="ru-RU" sz="2000" b="0" i="0" dirty="0" smtClean="0">
                <a:solidFill>
                  <a:srgbClr val="000000"/>
                </a:solidFill>
                <a:effectLst/>
                <a:latin typeface="Times New Roman" panose="02020603050405020304" pitchFamily="18" charset="0"/>
                <a:cs typeface="Times New Roman" panose="02020603050405020304" pitchFamily="18" charset="0"/>
              </a:rPr>
              <a:t>Он сын мамочки рогатой,</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Он корове будет братом,</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Сдвинет с места грузовик,</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Если вдруг захочет.</a:t>
            </a:r>
            <a:endParaRPr lang="ru-RU" sz="20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117474" y="3587064"/>
            <a:ext cx="2214465" cy="1938992"/>
          </a:xfrm>
          <a:prstGeom prst="rect">
            <a:avLst/>
          </a:prstGeom>
        </p:spPr>
        <p:txBody>
          <a:bodyPr wrap="square">
            <a:spAutoFit/>
          </a:bodyPr>
          <a:lstStyle/>
          <a:p>
            <a:r>
              <a:rPr lang="ru-RU" sz="2000" b="0" i="0" dirty="0" smtClean="0">
                <a:solidFill>
                  <a:srgbClr val="000000"/>
                </a:solidFill>
                <a:effectLst/>
                <a:latin typeface="Times New Roman" panose="02020603050405020304" pitchFamily="18" charset="0"/>
                <a:cs typeface="Times New Roman" panose="02020603050405020304" pitchFamily="18" charset="0"/>
              </a:rPr>
              <a:t>Верховодит в стаде он,</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Меж коров гуляет,</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Коль увидит вдруг врага,</a:t>
            </a:r>
            <a:r>
              <a:rPr lang="ru-RU" sz="2000" dirty="0" smtClean="0">
                <a:latin typeface="Times New Roman" panose="02020603050405020304" pitchFamily="18" charset="0"/>
                <a:cs typeface="Times New Roman" panose="02020603050405020304" pitchFamily="18" charset="0"/>
              </a:rPr>
              <a:t/>
            </a:r>
            <a:br>
              <a:rPr lang="ru-RU" sz="2000" dirty="0" smtClean="0">
                <a:latin typeface="Times New Roman" panose="02020603050405020304" pitchFamily="18" charset="0"/>
                <a:cs typeface="Times New Roman" panose="02020603050405020304" pitchFamily="18" charset="0"/>
              </a:rPr>
            </a:br>
            <a:r>
              <a:rPr lang="ru-RU" sz="2000" b="0" i="0" dirty="0" smtClean="0">
                <a:solidFill>
                  <a:srgbClr val="000000"/>
                </a:solidFill>
                <a:effectLst/>
                <a:latin typeface="Times New Roman" panose="02020603050405020304" pitchFamily="18" charset="0"/>
                <a:cs typeface="Times New Roman" panose="02020603050405020304" pitchFamily="18" charset="0"/>
              </a:rPr>
              <a:t>Тут же забодает!</a:t>
            </a:r>
            <a:endParaRPr lang="ru-RU" sz="20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2"/>
          <a:stretch>
            <a:fillRect/>
          </a:stretch>
        </p:blipFill>
        <p:spPr>
          <a:xfrm>
            <a:off x="6964123" y="2305967"/>
            <a:ext cx="4880882" cy="4457991"/>
          </a:xfrm>
          <a:prstGeom prst="rect">
            <a:avLst/>
          </a:prstGeom>
        </p:spPr>
      </p:pic>
      <p:sp>
        <p:nvSpPr>
          <p:cNvPr id="9" name="Прямоугольник 8"/>
          <p:cNvSpPr/>
          <p:nvPr/>
        </p:nvSpPr>
        <p:spPr>
          <a:xfrm>
            <a:off x="634045" y="828639"/>
            <a:ext cx="2631583" cy="1631216"/>
          </a:xfrm>
          <a:prstGeom prst="rect">
            <a:avLst/>
          </a:prstGeom>
        </p:spPr>
        <p:txBody>
          <a:bodyPr wrap="square">
            <a:spAutoFit/>
          </a:bodyPr>
          <a:lstStyle/>
          <a:p>
            <a:r>
              <a:rPr lang="ru-RU" sz="2000" dirty="0">
                <a:latin typeface="Times New Roman" panose="02020603050405020304" pitchFamily="18" charset="0"/>
                <a:cs typeface="Times New Roman" panose="02020603050405020304" pitchFamily="18" charset="0"/>
              </a:rPr>
              <a:t>Коль увидишь, что он зол,</a:t>
            </a:r>
          </a:p>
          <a:p>
            <a:r>
              <a:rPr lang="ru-RU" sz="2000" dirty="0">
                <a:latin typeface="Times New Roman" panose="02020603050405020304" pitchFamily="18" charset="0"/>
                <a:cs typeface="Times New Roman" panose="02020603050405020304" pitchFamily="18" charset="0"/>
              </a:rPr>
              <a:t>Убегай не думай,</a:t>
            </a:r>
          </a:p>
          <a:p>
            <a:r>
              <a:rPr lang="ru-RU" sz="2000" dirty="0">
                <a:latin typeface="Times New Roman" panose="02020603050405020304" pitchFamily="18" charset="0"/>
                <a:cs typeface="Times New Roman" panose="02020603050405020304" pitchFamily="18" charset="0"/>
              </a:rPr>
              <a:t>Острые рога его,</a:t>
            </a:r>
          </a:p>
          <a:p>
            <a:r>
              <a:rPr lang="ru-RU" sz="2000" dirty="0">
                <a:latin typeface="Times New Roman" panose="02020603050405020304" pitchFamily="18" charset="0"/>
                <a:cs typeface="Times New Roman" panose="02020603050405020304" pitchFamily="18" charset="0"/>
              </a:rPr>
              <a:t>Грозное оружие!</a:t>
            </a:r>
          </a:p>
        </p:txBody>
      </p:sp>
    </p:spTree>
    <p:extLst>
      <p:ext uri="{BB962C8B-B14F-4D97-AF65-F5344CB8AC3E}">
        <p14:creationId xmlns:p14="http://schemas.microsoft.com/office/powerpoint/2010/main" val="2338552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0" y="130630"/>
            <a:ext cx="3962400" cy="2929812"/>
          </a:xfrm>
          <a:prstGeom prst="rect">
            <a:avLst/>
          </a:prstGeom>
        </p:spPr>
      </p:pic>
      <p:pic>
        <p:nvPicPr>
          <p:cNvPr id="6" name="Рисунок 5"/>
          <p:cNvPicPr>
            <a:picLocks noChangeAspect="1"/>
          </p:cNvPicPr>
          <p:nvPr/>
        </p:nvPicPr>
        <p:blipFill>
          <a:blip r:embed="rId3"/>
          <a:stretch>
            <a:fillRect/>
          </a:stretch>
        </p:blipFill>
        <p:spPr>
          <a:xfrm>
            <a:off x="3962400" y="130630"/>
            <a:ext cx="3962400" cy="2929812"/>
          </a:xfrm>
          <a:prstGeom prst="rect">
            <a:avLst/>
          </a:prstGeom>
        </p:spPr>
      </p:pic>
      <p:pic>
        <p:nvPicPr>
          <p:cNvPr id="7" name="Рисунок 6"/>
          <p:cNvPicPr>
            <a:picLocks noChangeAspect="1"/>
          </p:cNvPicPr>
          <p:nvPr/>
        </p:nvPicPr>
        <p:blipFill>
          <a:blip r:embed="rId4"/>
          <a:stretch>
            <a:fillRect/>
          </a:stretch>
        </p:blipFill>
        <p:spPr>
          <a:xfrm>
            <a:off x="7924800" y="130630"/>
            <a:ext cx="4236097" cy="2929812"/>
          </a:xfrm>
          <a:prstGeom prst="rect">
            <a:avLst/>
          </a:prstGeom>
        </p:spPr>
      </p:pic>
      <p:pic>
        <p:nvPicPr>
          <p:cNvPr id="8" name="Рисунок 7"/>
          <p:cNvPicPr>
            <a:picLocks noChangeAspect="1"/>
          </p:cNvPicPr>
          <p:nvPr/>
        </p:nvPicPr>
        <p:blipFill>
          <a:blip r:embed="rId5"/>
          <a:stretch>
            <a:fillRect/>
          </a:stretch>
        </p:blipFill>
        <p:spPr>
          <a:xfrm>
            <a:off x="0" y="3265715"/>
            <a:ext cx="3962400" cy="3359020"/>
          </a:xfrm>
          <a:prstGeom prst="rect">
            <a:avLst/>
          </a:prstGeom>
        </p:spPr>
      </p:pic>
      <p:pic>
        <p:nvPicPr>
          <p:cNvPr id="9" name="Рисунок 8"/>
          <p:cNvPicPr>
            <a:picLocks noChangeAspect="1"/>
          </p:cNvPicPr>
          <p:nvPr/>
        </p:nvPicPr>
        <p:blipFill>
          <a:blip r:embed="rId6"/>
          <a:stretch>
            <a:fillRect/>
          </a:stretch>
        </p:blipFill>
        <p:spPr>
          <a:xfrm>
            <a:off x="3962400" y="3265716"/>
            <a:ext cx="3962400" cy="3359020"/>
          </a:xfrm>
          <a:prstGeom prst="rect">
            <a:avLst/>
          </a:prstGeom>
        </p:spPr>
      </p:pic>
      <p:pic>
        <p:nvPicPr>
          <p:cNvPr id="10" name="Рисунок 9"/>
          <p:cNvPicPr>
            <a:picLocks noChangeAspect="1"/>
          </p:cNvPicPr>
          <p:nvPr/>
        </p:nvPicPr>
        <p:blipFill>
          <a:blip r:embed="rId7"/>
          <a:stretch>
            <a:fillRect/>
          </a:stretch>
        </p:blipFill>
        <p:spPr>
          <a:xfrm>
            <a:off x="7924800" y="3305661"/>
            <a:ext cx="4236098" cy="3279128"/>
          </a:xfrm>
          <a:prstGeom prst="rect">
            <a:avLst/>
          </a:prstGeom>
        </p:spPr>
      </p:pic>
      <p:sp>
        <p:nvSpPr>
          <p:cNvPr id="11" name="TextBox 10"/>
          <p:cNvSpPr txBox="1"/>
          <p:nvPr/>
        </p:nvSpPr>
        <p:spPr>
          <a:xfrm>
            <a:off x="4215691" y="2997074"/>
            <a:ext cx="4019114" cy="400110"/>
          </a:xfrm>
          <a:prstGeom prst="rect">
            <a:avLst/>
          </a:prstGeom>
          <a:noFill/>
        </p:spPr>
        <p:txBody>
          <a:bodyPr wrap="none" rtlCol="0">
            <a:spAutoFit/>
          </a:bodyPr>
          <a:lstStyle/>
          <a:p>
            <a:r>
              <a:rPr lang="ru-RU" sz="2000" b="1" dirty="0" smtClean="0">
                <a:latin typeface="Times New Roman" panose="02020603050405020304" pitchFamily="18" charset="0"/>
                <a:cs typeface="Times New Roman" panose="02020603050405020304" pitchFamily="18" charset="0"/>
              </a:rPr>
              <a:t>Давайте вспомним, о чем сказка.</a:t>
            </a:r>
            <a:endParaRPr lang="ru-RU"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1188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8210939" y="214313"/>
            <a:ext cx="3844212" cy="6217087"/>
          </a:xfrm>
          <a:prstGeom prst="rect">
            <a:avLst/>
          </a:prstGeom>
        </p:spPr>
        <p:txBody>
          <a:bodyPr wrap="square">
            <a:spAutoFit/>
          </a:bodyPr>
          <a:lstStyle/>
          <a:p>
            <a:r>
              <a:rPr lang="ru-RU" sz="2000" b="1" i="0" dirty="0" smtClean="0">
                <a:solidFill>
                  <a:srgbClr val="222222"/>
                </a:solidFill>
                <a:effectLst/>
                <a:latin typeface="Times New Roman" panose="02020603050405020304" pitchFamily="18" charset="0"/>
                <a:cs typeface="Times New Roman" panose="02020603050405020304" pitchFamily="18" charset="0"/>
              </a:rPr>
              <a:t>По восточному календарю 2021 год — год быка</a:t>
            </a:r>
            <a:r>
              <a:rPr lang="ru-RU" b="0" i="0" dirty="0" smtClean="0">
                <a:solidFill>
                  <a:srgbClr val="222222"/>
                </a:solidFill>
                <a:effectLst/>
                <a:latin typeface="Open Sans"/>
              </a:rPr>
              <a:t>.</a:t>
            </a:r>
          </a:p>
          <a:p>
            <a:r>
              <a:rPr lang="ru-RU" sz="2000" dirty="0">
                <a:latin typeface="Times New Roman" panose="02020603050405020304" pitchFamily="18" charset="0"/>
                <a:cs typeface="Times New Roman" panose="02020603050405020304" pitchFamily="18" charset="0"/>
              </a:rPr>
              <a:t>Бык – животное трудолюбивое, работяга, не переносящий пустого хвастовства</a:t>
            </a:r>
            <a:r>
              <a:rPr lang="ru-RU" sz="2000" dirty="0" smtClean="0">
                <a:latin typeface="Times New Roman" panose="02020603050405020304" pitchFamily="18" charset="0"/>
                <a:cs typeface="Times New Roman" panose="02020603050405020304" pitchFamily="18" charset="0"/>
              </a:rPr>
              <a:t>.</a:t>
            </a:r>
          </a:p>
          <a:p>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Всем тем, кто поддержит его качества, бык </a:t>
            </a:r>
            <a:r>
              <a:rPr lang="ru-RU" sz="2000" dirty="0" smtClean="0">
                <a:latin typeface="Times New Roman" panose="02020603050405020304" pitchFamily="18" charset="0"/>
                <a:cs typeface="Times New Roman" panose="02020603050405020304" pitchFamily="18" charset="0"/>
              </a:rPr>
              <a:t>обещает </a:t>
            </a:r>
            <a:r>
              <a:rPr lang="ru-RU" sz="2000" dirty="0">
                <a:latin typeface="Times New Roman" panose="02020603050405020304" pitchFamily="18" charset="0"/>
                <a:cs typeface="Times New Roman" panose="02020603050405020304" pitchFamily="18" charset="0"/>
              </a:rPr>
              <a:t>хороший и плодотворный </a:t>
            </a:r>
            <a:r>
              <a:rPr lang="ru-RU" sz="2000" dirty="0" smtClean="0">
                <a:latin typeface="Times New Roman" panose="02020603050405020304" pitchFamily="18" charset="0"/>
                <a:cs typeface="Times New Roman" panose="02020603050405020304" pitchFamily="18" charset="0"/>
              </a:rPr>
              <a:t>год.</a:t>
            </a:r>
          </a:p>
          <a:p>
            <a:r>
              <a:rPr lang="ru-RU" sz="2000" dirty="0" smtClean="0">
                <a:latin typeface="Times New Roman" panose="02020603050405020304" pitchFamily="18" charset="0"/>
                <a:cs typeface="Times New Roman" panose="02020603050405020304" pitchFamily="18" charset="0"/>
              </a:rPr>
              <a:t>Сделайте </a:t>
            </a:r>
            <a:r>
              <a:rPr lang="ru-RU" sz="2000" dirty="0">
                <a:latin typeface="Times New Roman" panose="02020603050405020304" pitchFamily="18" charset="0"/>
                <a:cs typeface="Times New Roman" panose="02020603050405020304" pitchFamily="18" charset="0"/>
              </a:rPr>
              <a:t>вместе с мамой или папой талисман года и повесьте его на елочку</a:t>
            </a:r>
            <a:r>
              <a:rPr lang="ru-RU" sz="2000" dirty="0" smtClean="0">
                <a:latin typeface="Times New Roman" panose="02020603050405020304" pitchFamily="18" charset="0"/>
                <a:cs typeface="Times New Roman" panose="02020603050405020304" pitchFamily="18" charset="0"/>
              </a:rPr>
              <a:t>,</a:t>
            </a:r>
          </a:p>
          <a:p>
            <a:r>
              <a:rPr lang="ru-RU" sz="2000" dirty="0" smtClean="0">
                <a:latin typeface="Times New Roman" panose="02020603050405020304" pitchFamily="18"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украсьте интерьер. Считается, что такой символ защитит в новом году, подарит счастье и благополучие. </a:t>
            </a:r>
            <a:endParaRPr lang="ru-RU" sz="2000" dirty="0" smtClean="0">
              <a:latin typeface="Times New Roman" panose="02020603050405020304" pitchFamily="18" charset="0"/>
              <a:cs typeface="Times New Roman" panose="02020603050405020304" pitchFamily="18" charset="0"/>
            </a:endParaRPr>
          </a:p>
          <a:p>
            <a:r>
              <a:rPr lang="ru-RU" sz="2000" dirty="0" smtClean="0">
                <a:latin typeface="Times New Roman" panose="02020603050405020304" pitchFamily="18" charset="0"/>
                <a:cs typeface="Times New Roman" panose="02020603050405020304" pitchFamily="18" charset="0"/>
              </a:rPr>
              <a:t>Сделать </a:t>
            </a:r>
            <a:r>
              <a:rPr lang="ru-RU" sz="2000" dirty="0">
                <a:latin typeface="Times New Roman" panose="02020603050405020304" pitchFamily="18" charset="0"/>
                <a:cs typeface="Times New Roman" panose="02020603050405020304" pitchFamily="18" charset="0"/>
              </a:rPr>
              <a:t>поделку можно из любых материалов, главное – сделать своими руками и с душой.</a:t>
            </a:r>
            <a:endParaRPr lang="ru-RU" sz="2000" b="0" i="0" dirty="0" smtClean="0">
              <a:solidFill>
                <a:srgbClr val="222222"/>
              </a:solidFill>
              <a:effectLst/>
              <a:latin typeface="Times New Roman" panose="02020603050405020304" pitchFamily="18" charset="0"/>
              <a:cs typeface="Times New Roman" panose="02020603050405020304" pitchFamily="18" charset="0"/>
            </a:endParaRPr>
          </a:p>
          <a:p>
            <a:endParaRPr lang="ru-RU" dirty="0"/>
          </a:p>
        </p:txBody>
      </p:sp>
      <p:pic>
        <p:nvPicPr>
          <p:cNvPr id="5" name="Рисунок 4"/>
          <p:cNvPicPr>
            <a:picLocks noChangeAspect="1"/>
          </p:cNvPicPr>
          <p:nvPr/>
        </p:nvPicPr>
        <p:blipFill>
          <a:blip r:embed="rId2"/>
          <a:stretch>
            <a:fillRect/>
          </a:stretch>
        </p:blipFill>
        <p:spPr>
          <a:xfrm>
            <a:off x="307911" y="214314"/>
            <a:ext cx="7620000" cy="6217086"/>
          </a:xfrm>
          <a:prstGeom prst="rect">
            <a:avLst/>
          </a:prstGeom>
        </p:spPr>
      </p:pic>
    </p:spTree>
    <p:extLst>
      <p:ext uri="{BB962C8B-B14F-4D97-AF65-F5344CB8AC3E}">
        <p14:creationId xmlns:p14="http://schemas.microsoft.com/office/powerpoint/2010/main" val="35738209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334647" y="779019"/>
            <a:ext cx="5998984" cy="4889416"/>
          </a:xfrm>
          <a:prstGeom prst="rect">
            <a:avLst/>
          </a:prstGeom>
        </p:spPr>
      </p:pic>
      <p:sp>
        <p:nvSpPr>
          <p:cNvPr id="4" name="TextBox 3"/>
          <p:cNvSpPr txBox="1"/>
          <p:nvPr/>
        </p:nvSpPr>
        <p:spPr>
          <a:xfrm>
            <a:off x="7072604" y="2900561"/>
            <a:ext cx="4920321" cy="646331"/>
          </a:xfrm>
          <a:prstGeom prst="rect">
            <a:avLst/>
          </a:prstGeom>
          <a:noFill/>
        </p:spPr>
        <p:txBody>
          <a:bodyPr wrap="none" rtlCol="0">
            <a:spAutoFit/>
          </a:bodyPr>
          <a:lstStyle/>
          <a:p>
            <a:r>
              <a:rPr lang="ru-RU" sz="3600" b="1" dirty="0" smtClean="0">
                <a:solidFill>
                  <a:schemeClr val="accent2">
                    <a:lumMod val="75000"/>
                  </a:schemeClr>
                </a:solidFill>
                <a:latin typeface="Times New Roman" panose="02020603050405020304" pitchFamily="18" charset="0"/>
                <a:cs typeface="Times New Roman" panose="02020603050405020304" pitchFamily="18" charset="0"/>
              </a:rPr>
              <a:t>Спасибо за внимание </a:t>
            </a:r>
            <a:r>
              <a:rPr lang="ru-RU" sz="3600" dirty="0" smtClean="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8033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23681" y="482371"/>
            <a:ext cx="7052776" cy="6064837"/>
          </a:xfrm>
          <a:prstGeom prst="rect">
            <a:avLst/>
          </a:prstGeom>
        </p:spPr>
      </p:pic>
      <p:sp>
        <p:nvSpPr>
          <p:cNvPr id="3" name="TextBox 2"/>
          <p:cNvSpPr txBox="1"/>
          <p:nvPr/>
        </p:nvSpPr>
        <p:spPr>
          <a:xfrm>
            <a:off x="7781731" y="576344"/>
            <a:ext cx="4254759" cy="5970865"/>
          </a:xfrm>
          <a:prstGeom prst="rect">
            <a:avLst/>
          </a:prstGeom>
          <a:noFill/>
        </p:spPr>
        <p:txBody>
          <a:bodyPr wrap="square" rtlCol="0">
            <a:spAutoFit/>
          </a:bodyPr>
          <a:lstStyle/>
          <a:p>
            <a:r>
              <a:rPr lang="ru-RU" sz="2800" dirty="0" smtClean="0">
                <a:latin typeface="Times New Roman" panose="02020603050405020304" pitchFamily="18" charset="0"/>
                <a:cs typeface="Times New Roman" panose="02020603050405020304" pitchFamily="18" charset="0"/>
              </a:rPr>
              <a:t>Многие видели корову.</a:t>
            </a:r>
          </a:p>
          <a:p>
            <a:r>
              <a:rPr lang="ru-RU" sz="2800" dirty="0" smtClean="0">
                <a:latin typeface="Times New Roman" panose="02020603050405020304" pitchFamily="18" charset="0"/>
                <a:cs typeface="Times New Roman" panose="02020603050405020304" pitchFamily="18" charset="0"/>
              </a:rPr>
              <a:t> Корова</a:t>
            </a:r>
            <a:r>
              <a:rPr lang="ru-RU" sz="2800" dirty="0">
                <a:latin typeface="Times New Roman" panose="02020603050405020304" pitchFamily="18" charset="0"/>
                <a:cs typeface="Times New Roman" panose="02020603050405020304" pitchFamily="18" charset="0"/>
              </a:rPr>
              <a:t> – </a:t>
            </a:r>
            <a:r>
              <a:rPr lang="ru-RU" sz="2800" dirty="0" smtClean="0">
                <a:latin typeface="Times New Roman" panose="02020603050405020304" pitchFamily="18" charset="0"/>
                <a:cs typeface="Times New Roman" panose="02020603050405020304" pitchFamily="18" charset="0"/>
              </a:rPr>
              <a:t>это девочка,</a:t>
            </a:r>
          </a:p>
          <a:p>
            <a:r>
              <a:rPr lang="ru-RU" sz="2800" dirty="0" smtClean="0">
                <a:latin typeface="Times New Roman" panose="02020603050405020304" pitchFamily="18" charset="0"/>
                <a:cs typeface="Times New Roman" panose="02020603050405020304" pitchFamily="18" charset="0"/>
              </a:rPr>
              <a:t> теленок </a:t>
            </a:r>
            <a:r>
              <a:rPr lang="ru-RU" sz="2800" dirty="0">
                <a:latin typeface="Times New Roman" panose="02020603050405020304" pitchFamily="18" charset="0"/>
                <a:cs typeface="Times New Roman" panose="02020603050405020304" pitchFamily="18" charset="0"/>
              </a:rPr>
              <a:t>– это </a:t>
            </a:r>
            <a:r>
              <a:rPr lang="ru-RU" sz="2800" dirty="0" smtClean="0">
                <a:latin typeface="Times New Roman" panose="02020603050405020304" pitchFamily="18" charset="0"/>
                <a:cs typeface="Times New Roman" panose="02020603050405020304" pitchFamily="18" charset="0"/>
              </a:rPr>
              <a:t>ребенок</a:t>
            </a:r>
          </a:p>
          <a:p>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коровы </a:t>
            </a:r>
            <a:r>
              <a:rPr lang="ru-RU" sz="2800" dirty="0" smtClean="0">
                <a:latin typeface="Times New Roman" panose="02020603050405020304" pitchFamily="18" charset="0"/>
                <a:cs typeface="Times New Roman" panose="02020603050405020304" pitchFamily="18" charset="0"/>
              </a:rPr>
              <a:t>и будущий </a:t>
            </a:r>
            <a:r>
              <a:rPr lang="ru-RU" sz="2800" dirty="0">
                <a:latin typeface="Times New Roman" panose="02020603050405020304" pitchFamily="18" charset="0"/>
                <a:cs typeface="Times New Roman" panose="02020603050405020304" pitchFamily="18" charset="0"/>
              </a:rPr>
              <a:t>бык</a:t>
            </a:r>
            <a:r>
              <a:rPr lang="ru-RU" sz="2800" dirty="0" smtClean="0">
                <a:latin typeface="Times New Roman" panose="02020603050405020304" pitchFamily="18" charset="0"/>
                <a:cs typeface="Times New Roman" panose="02020603050405020304" pitchFamily="18" charset="0"/>
              </a:rPr>
              <a:t>,</a:t>
            </a:r>
          </a:p>
          <a:p>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а бык – </a:t>
            </a:r>
            <a:r>
              <a:rPr lang="ru-RU" sz="2800" dirty="0" smtClean="0">
                <a:latin typeface="Times New Roman" panose="02020603050405020304" pitchFamily="18" charset="0"/>
                <a:cs typeface="Times New Roman" panose="02020603050405020304" pitchFamily="18" charset="0"/>
              </a:rPr>
              <a:t>это мальчик</a:t>
            </a:r>
            <a:r>
              <a:rPr lang="ru-RU" sz="2800" dirty="0">
                <a:latin typeface="Times New Roman" panose="02020603050405020304" pitchFamily="18" charset="0"/>
                <a:cs typeface="Times New Roman" panose="02020603050405020304" pitchFamily="18" charset="0"/>
              </a:rPr>
              <a:t>, </a:t>
            </a:r>
            <a:r>
              <a:rPr lang="ru-RU" sz="2800" dirty="0" smtClean="0">
                <a:latin typeface="Times New Roman" panose="02020603050405020304" pitchFamily="18" charset="0"/>
                <a:cs typeface="Times New Roman" panose="02020603050405020304" pitchFamily="18" charset="0"/>
              </a:rPr>
              <a:t>самец. </a:t>
            </a:r>
          </a:p>
          <a:p>
            <a:r>
              <a:rPr lang="ru-RU" sz="2800" dirty="0" smtClean="0">
                <a:latin typeface="Times New Roman" panose="02020603050405020304" pitchFamily="18" charset="0"/>
                <a:cs typeface="Times New Roman" panose="02020603050405020304" pitchFamily="18" charset="0"/>
              </a:rPr>
              <a:t>Он </a:t>
            </a:r>
            <a:r>
              <a:rPr lang="ru-RU" sz="2800" dirty="0">
                <a:latin typeface="Times New Roman" panose="02020603050405020304" pitchFamily="18" charset="0"/>
                <a:cs typeface="Times New Roman" panose="02020603050405020304" pitchFamily="18" charset="0"/>
              </a:rPr>
              <a:t>чуть крупнее </a:t>
            </a:r>
            <a:r>
              <a:rPr lang="ru-RU" sz="2800" dirty="0" smtClean="0">
                <a:latin typeface="Times New Roman" panose="02020603050405020304" pitchFamily="18" charset="0"/>
                <a:cs typeface="Times New Roman" panose="02020603050405020304" pitchFamily="18" charset="0"/>
              </a:rPr>
              <a:t>и не дает</a:t>
            </a:r>
          </a:p>
          <a:p>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молока, </a:t>
            </a:r>
            <a:r>
              <a:rPr lang="ru-RU" sz="2800" dirty="0" smtClean="0">
                <a:latin typeface="Times New Roman" panose="02020603050405020304" pitchFamily="18" charset="0"/>
                <a:cs typeface="Times New Roman" panose="02020603050405020304" pitchFamily="18" charset="0"/>
              </a:rPr>
              <a:t>но </a:t>
            </a:r>
            <a:r>
              <a:rPr lang="ru-RU" sz="2800" dirty="0">
                <a:latin typeface="Times New Roman" panose="02020603050405020304" pitchFamily="18" charset="0"/>
                <a:cs typeface="Times New Roman" panose="02020603050405020304" pitchFamily="18" charset="0"/>
              </a:rPr>
              <a:t>от этого </a:t>
            </a:r>
            <a:r>
              <a:rPr lang="ru-RU" sz="2800" dirty="0" smtClean="0">
                <a:latin typeface="Times New Roman" panose="02020603050405020304" pitchFamily="18" charset="0"/>
                <a:cs typeface="Times New Roman" panose="02020603050405020304" pitchFamily="18" charset="0"/>
              </a:rPr>
              <a:t>его</a:t>
            </a:r>
          </a:p>
          <a:p>
            <a:r>
              <a:rPr lang="ru-RU" sz="2800" dirty="0" smtClean="0">
                <a:latin typeface="Times New Roman" panose="02020603050405020304" pitchFamily="18" charset="0"/>
                <a:cs typeface="Times New Roman" panose="02020603050405020304" pitchFamily="18" charset="0"/>
              </a:rPr>
              <a:t> </a:t>
            </a:r>
            <a:r>
              <a:rPr lang="ru-RU" sz="2800" dirty="0">
                <a:latin typeface="Times New Roman" panose="02020603050405020304" pitchFamily="18" charset="0"/>
                <a:cs typeface="Times New Roman" panose="02020603050405020304" pitchFamily="18" charset="0"/>
              </a:rPr>
              <a:t>ценят ничуть не </a:t>
            </a:r>
            <a:r>
              <a:rPr lang="ru-RU" sz="2800" dirty="0" smtClean="0">
                <a:latin typeface="Times New Roman" panose="02020603050405020304" pitchFamily="18" charset="0"/>
                <a:cs typeface="Times New Roman" panose="02020603050405020304" pitchFamily="18" charset="0"/>
              </a:rPr>
              <a:t>меньше, </a:t>
            </a:r>
          </a:p>
          <a:p>
            <a:r>
              <a:rPr lang="ru-RU" sz="2800" dirty="0" smtClean="0">
                <a:latin typeface="Times New Roman" panose="02020603050405020304" pitchFamily="18" charset="0"/>
                <a:cs typeface="Times New Roman" panose="02020603050405020304" pitchFamily="18" charset="0"/>
              </a:rPr>
              <a:t>чем </a:t>
            </a:r>
            <a:r>
              <a:rPr lang="ru-RU" sz="2800" dirty="0">
                <a:latin typeface="Times New Roman" panose="02020603050405020304" pitchFamily="18" charset="0"/>
                <a:cs typeface="Times New Roman" panose="02020603050405020304" pitchFamily="18" charset="0"/>
              </a:rPr>
              <a:t>буренку</a:t>
            </a:r>
            <a:r>
              <a:rPr lang="ru-RU" sz="2800" dirty="0" smtClean="0">
                <a:latin typeface="Times New Roman" panose="02020603050405020304" pitchFamily="18" charset="0"/>
                <a:cs typeface="Times New Roman" panose="02020603050405020304" pitchFamily="18" charset="0"/>
              </a:rPr>
              <a:t>.</a:t>
            </a:r>
          </a:p>
          <a:p>
            <a:r>
              <a:rPr lang="ru-RU" sz="2800" dirty="0" smtClean="0">
                <a:latin typeface="Times New Roman" panose="02020603050405020304" pitchFamily="18" charset="0"/>
                <a:cs typeface="Times New Roman" panose="02020603050405020304" pitchFamily="18" charset="0"/>
              </a:rPr>
              <a:t>Быков чаще всего </a:t>
            </a:r>
          </a:p>
          <a:p>
            <a:r>
              <a:rPr lang="ru-RU" sz="2800" dirty="0" smtClean="0">
                <a:latin typeface="Times New Roman" panose="02020603050405020304" pitchFamily="18" charset="0"/>
                <a:cs typeface="Times New Roman" panose="02020603050405020304" pitchFamily="18" charset="0"/>
              </a:rPr>
              <a:t>разводят для </a:t>
            </a:r>
          </a:p>
          <a:p>
            <a:r>
              <a:rPr lang="ru-RU" sz="2800" dirty="0" smtClean="0">
                <a:latin typeface="Times New Roman" panose="02020603050405020304" pitchFamily="18" charset="0"/>
                <a:cs typeface="Times New Roman" panose="02020603050405020304" pitchFamily="18" charset="0"/>
              </a:rPr>
              <a:t>получения мяса и шкуры.</a:t>
            </a:r>
            <a:r>
              <a:rPr lang="ru-RU" sz="2800" dirty="0">
                <a:latin typeface="Times New Roman" panose="02020603050405020304" pitchFamily="18" charset="0"/>
                <a:cs typeface="Times New Roman" panose="02020603050405020304" pitchFamily="18" charset="0"/>
              </a:rPr>
              <a:t> </a:t>
            </a:r>
            <a:endParaRPr lang="ru-RU" sz="2800" dirty="0" smtClean="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32255352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9181321" y="723037"/>
            <a:ext cx="2481943" cy="5324535"/>
          </a:xfrm>
          <a:prstGeom prst="rect">
            <a:avLst/>
          </a:prstGeom>
        </p:spPr>
        <p:txBody>
          <a:bodyPr wrap="square">
            <a:spAutoFit/>
          </a:bodyPr>
          <a:lstStyle/>
          <a:p>
            <a:r>
              <a:rPr lang="ru-RU" b="0" i="0" dirty="0" smtClean="0">
                <a:solidFill>
                  <a:srgbClr val="222222"/>
                </a:solidFill>
                <a:effectLst/>
                <a:latin typeface="Open Sans"/>
              </a:rPr>
              <a:t> </a:t>
            </a:r>
            <a:r>
              <a:rPr lang="ru-RU" sz="2000" b="0" i="0" dirty="0" smtClean="0">
                <a:effectLst/>
                <a:latin typeface="Times New Roman" panose="02020603050405020304" pitchFamily="18" charset="0"/>
                <a:cs typeface="Times New Roman" panose="02020603050405020304" pitchFamily="18" charset="0"/>
              </a:rPr>
              <a:t>Раньше быков использовали и для </a:t>
            </a:r>
            <a:r>
              <a:rPr lang="ru-RU" sz="2000" b="0" i="0" dirty="0" err="1" smtClean="0">
                <a:effectLst/>
                <a:latin typeface="Times New Roman" panose="02020603050405020304" pitchFamily="18" charset="0"/>
                <a:cs typeface="Times New Roman" panose="02020603050405020304" pitchFamily="18" charset="0"/>
              </a:rPr>
              <a:t>сельскохозяйствен</a:t>
            </a:r>
            <a:r>
              <a:rPr lang="ru-RU" sz="2000" b="0" i="0" dirty="0" smtClean="0">
                <a:effectLst/>
                <a:latin typeface="Times New Roman" panose="02020603050405020304" pitchFamily="18" charset="0"/>
                <a:cs typeface="Times New Roman" panose="02020603050405020304" pitchFamily="18" charset="0"/>
              </a:rPr>
              <a:t> -</a:t>
            </a:r>
            <a:endParaRPr lang="ru-RU" sz="2000" b="0" i="0" dirty="0" smtClean="0">
              <a:effectLst/>
              <a:latin typeface="Times New Roman" panose="02020603050405020304" pitchFamily="18" charset="0"/>
              <a:cs typeface="Times New Roman" panose="02020603050405020304" pitchFamily="18" charset="0"/>
            </a:endParaRPr>
          </a:p>
          <a:p>
            <a:r>
              <a:rPr lang="ru-RU" sz="2000" b="0" i="0" dirty="0" err="1" smtClean="0">
                <a:effectLst/>
                <a:latin typeface="Times New Roman" panose="02020603050405020304" pitchFamily="18" charset="0"/>
                <a:cs typeface="Times New Roman" panose="02020603050405020304" pitchFamily="18" charset="0"/>
              </a:rPr>
              <a:t>ных</a:t>
            </a:r>
            <a:r>
              <a:rPr lang="ru-RU" sz="2000" b="0" i="0" dirty="0" smtClean="0">
                <a:effectLst/>
                <a:latin typeface="Times New Roman" panose="02020603050405020304" pitchFamily="18" charset="0"/>
                <a:cs typeface="Times New Roman" panose="02020603050405020304" pitchFamily="18" charset="0"/>
              </a:rPr>
              <a:t>  работ, но с развитием техники и появления нового оборудования практически перестали. Хотя в некоторых отдаленных районах Кавказа, например, быки все еще помогают вспахивать поля с плотной и каменистой почвой</a:t>
            </a:r>
            <a:r>
              <a:rPr lang="ru-RU" b="0" i="0" dirty="0" smtClean="0">
                <a:effectLst/>
                <a:latin typeface="Open Sans"/>
              </a:rPr>
              <a:t>.</a:t>
            </a:r>
            <a:endParaRPr lang="ru-RU" dirty="0"/>
          </a:p>
        </p:txBody>
      </p:sp>
      <p:pic>
        <p:nvPicPr>
          <p:cNvPr id="3" name="Рисунок 2"/>
          <p:cNvPicPr>
            <a:picLocks noChangeAspect="1"/>
          </p:cNvPicPr>
          <p:nvPr/>
        </p:nvPicPr>
        <p:blipFill>
          <a:blip r:embed="rId2"/>
          <a:stretch>
            <a:fillRect/>
          </a:stretch>
        </p:blipFill>
        <p:spPr>
          <a:xfrm>
            <a:off x="317241" y="503853"/>
            <a:ext cx="8658808" cy="5543720"/>
          </a:xfrm>
          <a:prstGeom prst="rect">
            <a:avLst/>
          </a:prstGeom>
        </p:spPr>
      </p:pic>
    </p:spTree>
    <p:extLst>
      <p:ext uri="{BB962C8B-B14F-4D97-AF65-F5344CB8AC3E}">
        <p14:creationId xmlns:p14="http://schemas.microsoft.com/office/powerpoint/2010/main" val="7606845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87084" y="5933529"/>
            <a:ext cx="11638385" cy="830997"/>
          </a:xfrm>
          <a:prstGeom prst="rect">
            <a:avLst/>
          </a:prstGeom>
        </p:spPr>
        <p:txBody>
          <a:bodyPr wrap="square">
            <a:spAutoFit/>
          </a:bodyPr>
          <a:lstStyle/>
          <a:p>
            <a:r>
              <a:rPr lang="ru-RU" sz="2400" dirty="0" smtClean="0">
                <a:latin typeface="Times New Roman" panose="02020603050405020304" pitchFamily="18" charset="0"/>
                <a:cs typeface="Times New Roman" panose="02020603050405020304" pitchFamily="18" charset="0"/>
              </a:rPr>
              <a:t> Домашние породы живут во всех частях земного шара. В России популярны такие породы быков :</a:t>
            </a:r>
            <a:endParaRPr lang="ru-RU" sz="24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2"/>
          <a:stretch>
            <a:fillRect/>
          </a:stretch>
        </p:blipFill>
        <p:spPr>
          <a:xfrm>
            <a:off x="87085" y="40607"/>
            <a:ext cx="4229100" cy="2809875"/>
          </a:xfrm>
          <a:prstGeom prst="rect">
            <a:avLst/>
          </a:prstGeom>
        </p:spPr>
      </p:pic>
      <p:pic>
        <p:nvPicPr>
          <p:cNvPr id="12" name="Рисунок 11"/>
          <p:cNvPicPr>
            <a:picLocks noChangeAspect="1"/>
          </p:cNvPicPr>
          <p:nvPr/>
        </p:nvPicPr>
        <p:blipFill>
          <a:blip r:embed="rId3"/>
          <a:stretch>
            <a:fillRect/>
          </a:stretch>
        </p:blipFill>
        <p:spPr>
          <a:xfrm>
            <a:off x="87085" y="3125871"/>
            <a:ext cx="4229100" cy="2828147"/>
          </a:xfrm>
          <a:prstGeom prst="rect">
            <a:avLst/>
          </a:prstGeom>
        </p:spPr>
      </p:pic>
      <p:pic>
        <p:nvPicPr>
          <p:cNvPr id="13" name="Рисунок 12"/>
          <p:cNvPicPr>
            <a:picLocks noChangeAspect="1"/>
          </p:cNvPicPr>
          <p:nvPr/>
        </p:nvPicPr>
        <p:blipFill>
          <a:blip r:embed="rId4"/>
          <a:stretch>
            <a:fillRect/>
          </a:stretch>
        </p:blipFill>
        <p:spPr>
          <a:xfrm>
            <a:off x="7787173" y="84304"/>
            <a:ext cx="4229100" cy="2839126"/>
          </a:xfrm>
          <a:prstGeom prst="rect">
            <a:avLst/>
          </a:prstGeom>
        </p:spPr>
      </p:pic>
      <p:pic>
        <p:nvPicPr>
          <p:cNvPr id="9" name="Рисунок 8"/>
          <p:cNvPicPr>
            <a:picLocks noChangeAspect="1"/>
          </p:cNvPicPr>
          <p:nvPr/>
        </p:nvPicPr>
        <p:blipFill>
          <a:blip r:embed="rId5"/>
          <a:stretch>
            <a:fillRect/>
          </a:stretch>
        </p:blipFill>
        <p:spPr>
          <a:xfrm>
            <a:off x="7787173" y="3045390"/>
            <a:ext cx="4229100" cy="2838450"/>
          </a:xfrm>
          <a:prstGeom prst="rect">
            <a:avLst/>
          </a:prstGeom>
        </p:spPr>
      </p:pic>
      <p:sp>
        <p:nvSpPr>
          <p:cNvPr id="16" name="TextBox 15"/>
          <p:cNvSpPr txBox="1"/>
          <p:nvPr/>
        </p:nvSpPr>
        <p:spPr>
          <a:xfrm>
            <a:off x="9255967" y="5243804"/>
            <a:ext cx="1237518" cy="369332"/>
          </a:xfrm>
          <a:prstGeom prst="rect">
            <a:avLst/>
          </a:prstGeom>
          <a:noFill/>
        </p:spPr>
        <p:txBody>
          <a:bodyPr wrap="none" rtlCol="0">
            <a:spAutoFit/>
          </a:bodyPr>
          <a:lstStyle/>
          <a:p>
            <a:r>
              <a:rPr lang="ru-RU" b="1" dirty="0">
                <a:latin typeface="Times New Roman" panose="02020603050405020304" pitchFamily="18" charset="0"/>
                <a:cs typeface="Times New Roman" panose="02020603050405020304" pitchFamily="18" charset="0"/>
              </a:rPr>
              <a:t>Казахска</a:t>
            </a:r>
            <a:r>
              <a:rPr lang="ru-RU" dirty="0"/>
              <a:t>я</a:t>
            </a:r>
          </a:p>
        </p:txBody>
      </p:sp>
      <p:sp>
        <p:nvSpPr>
          <p:cNvPr id="17" name="TextBox 16"/>
          <p:cNvSpPr txBox="1"/>
          <p:nvPr/>
        </p:nvSpPr>
        <p:spPr>
          <a:xfrm>
            <a:off x="765110" y="2315363"/>
            <a:ext cx="1641411" cy="369332"/>
          </a:xfrm>
          <a:prstGeom prst="rect">
            <a:avLst/>
          </a:prstGeom>
          <a:noFill/>
        </p:spPr>
        <p:txBody>
          <a:bodyPr wrap="none" rtlCol="0">
            <a:spAutoFit/>
          </a:bodyPr>
          <a:lstStyle/>
          <a:p>
            <a:r>
              <a:rPr lang="ru-RU" b="1" dirty="0" smtClean="0">
                <a:latin typeface="Times New Roman" panose="02020603050405020304" pitchFamily="18" charset="0"/>
                <a:cs typeface="Times New Roman" panose="02020603050405020304" pitchFamily="18" charset="0"/>
              </a:rPr>
              <a:t>Герефордская</a:t>
            </a:r>
            <a:endParaRPr lang="ru-RU" b="1" dirty="0">
              <a:latin typeface="Times New Roman" panose="02020603050405020304" pitchFamily="18" charset="0"/>
              <a:cs typeface="Times New Roman" panose="02020603050405020304" pitchFamily="18" charset="0"/>
            </a:endParaRPr>
          </a:p>
        </p:txBody>
      </p:sp>
      <p:pic>
        <p:nvPicPr>
          <p:cNvPr id="14" name="Рисунок 13"/>
          <p:cNvPicPr>
            <a:picLocks noChangeAspect="1"/>
          </p:cNvPicPr>
          <p:nvPr/>
        </p:nvPicPr>
        <p:blipFill>
          <a:blip r:embed="rId6"/>
          <a:stretch>
            <a:fillRect/>
          </a:stretch>
        </p:blipFill>
        <p:spPr>
          <a:xfrm>
            <a:off x="3762959" y="1696475"/>
            <a:ext cx="4229100" cy="3153841"/>
          </a:xfrm>
          <a:prstGeom prst="rect">
            <a:avLst/>
          </a:prstGeom>
        </p:spPr>
      </p:pic>
      <p:sp>
        <p:nvSpPr>
          <p:cNvPr id="18" name="TextBox 17"/>
          <p:cNvSpPr txBox="1"/>
          <p:nvPr/>
        </p:nvSpPr>
        <p:spPr>
          <a:xfrm>
            <a:off x="4646645" y="4539944"/>
            <a:ext cx="2240934" cy="646331"/>
          </a:xfrm>
          <a:prstGeom prst="rect">
            <a:avLst/>
          </a:prstGeom>
          <a:noFill/>
        </p:spPr>
        <p:txBody>
          <a:bodyPr wrap="none" rtlCol="0">
            <a:spAutoFit/>
          </a:bodyPr>
          <a:lstStyle/>
          <a:p>
            <a:r>
              <a:rPr lang="ru-RU" b="1" dirty="0" smtClean="0">
                <a:latin typeface="Times New Roman" panose="02020603050405020304" pitchFamily="18" charset="0"/>
                <a:cs typeface="Times New Roman" panose="02020603050405020304" pitchFamily="18" charset="0"/>
              </a:rPr>
              <a:t>Абердин-</a:t>
            </a:r>
            <a:r>
              <a:rPr lang="ru-RU" b="1" dirty="0" err="1" smtClean="0">
                <a:latin typeface="Times New Roman" panose="02020603050405020304" pitchFamily="18" charset="0"/>
                <a:cs typeface="Times New Roman" panose="02020603050405020304" pitchFamily="18" charset="0"/>
              </a:rPr>
              <a:t>агунсская</a:t>
            </a:r>
            <a:r>
              <a:rPr lang="ru-RU" b="1" dirty="0" smtClean="0">
                <a:latin typeface="Times New Roman" panose="02020603050405020304" pitchFamily="18" charset="0"/>
                <a:cs typeface="Times New Roman" panose="02020603050405020304" pitchFamily="18" charset="0"/>
              </a:rPr>
              <a:t> </a:t>
            </a:r>
          </a:p>
          <a:p>
            <a:r>
              <a:rPr lang="ru-RU" dirty="0" smtClean="0"/>
              <a:t>(мраморное мясо)</a:t>
            </a:r>
            <a:endParaRPr lang="ru-RU" dirty="0"/>
          </a:p>
        </p:txBody>
      </p:sp>
      <p:sp>
        <p:nvSpPr>
          <p:cNvPr id="19" name="TextBox 18"/>
          <p:cNvSpPr txBox="1"/>
          <p:nvPr/>
        </p:nvSpPr>
        <p:spPr>
          <a:xfrm>
            <a:off x="519988" y="5597570"/>
            <a:ext cx="1593450" cy="369332"/>
          </a:xfrm>
          <a:prstGeom prst="rect">
            <a:avLst/>
          </a:prstGeom>
          <a:noFill/>
        </p:spPr>
        <p:txBody>
          <a:bodyPr wrap="none" rtlCol="0">
            <a:spAutoFit/>
          </a:bodyPr>
          <a:lstStyle/>
          <a:p>
            <a:r>
              <a:rPr lang="ru-RU" b="1" dirty="0" err="1">
                <a:latin typeface="Times New Roman" panose="02020603050405020304" pitchFamily="18" charset="0"/>
                <a:cs typeface="Times New Roman" panose="02020603050405020304" pitchFamily="18" charset="0"/>
              </a:rPr>
              <a:t>Лимузинская</a:t>
            </a:r>
            <a:endParaRPr lang="ru-RU" b="1" dirty="0">
              <a:latin typeface="Times New Roman" panose="02020603050405020304" pitchFamily="18" charset="0"/>
              <a:cs typeface="Times New Roman" panose="02020603050405020304" pitchFamily="18" charset="0"/>
            </a:endParaRPr>
          </a:p>
        </p:txBody>
      </p:sp>
      <p:sp>
        <p:nvSpPr>
          <p:cNvPr id="20" name="Прямоугольник 19"/>
          <p:cNvSpPr/>
          <p:nvPr/>
        </p:nvSpPr>
        <p:spPr>
          <a:xfrm>
            <a:off x="9539594" y="2454309"/>
            <a:ext cx="1470528" cy="369332"/>
          </a:xfrm>
          <a:prstGeom prst="rect">
            <a:avLst/>
          </a:prstGeom>
        </p:spPr>
        <p:txBody>
          <a:bodyPr wrap="square">
            <a:spAutoFit/>
          </a:bodyPr>
          <a:lstStyle/>
          <a:p>
            <a:r>
              <a:rPr lang="ru-RU" b="1" i="0" dirty="0" smtClean="0">
                <a:solidFill>
                  <a:srgbClr val="000000"/>
                </a:solidFill>
                <a:effectLst/>
                <a:latin typeface="Times New Roman" panose="02020603050405020304" pitchFamily="18" charset="0"/>
                <a:cs typeface="Times New Roman" panose="02020603050405020304" pitchFamily="18" charset="0"/>
              </a:rPr>
              <a:t>Калмыцкая</a:t>
            </a:r>
            <a:endParaRPr lang="ru-RU" b="1"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77518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7011566" y="3470988"/>
            <a:ext cx="5039891" cy="2677886"/>
          </a:xfrm>
          <a:prstGeom prst="rect">
            <a:avLst/>
          </a:prstGeom>
        </p:spPr>
      </p:pic>
      <p:pic>
        <p:nvPicPr>
          <p:cNvPr id="3" name="Рисунок 2"/>
          <p:cNvPicPr>
            <a:picLocks noChangeAspect="1"/>
          </p:cNvPicPr>
          <p:nvPr/>
        </p:nvPicPr>
        <p:blipFill>
          <a:blip r:embed="rId3"/>
          <a:stretch>
            <a:fillRect/>
          </a:stretch>
        </p:blipFill>
        <p:spPr>
          <a:xfrm>
            <a:off x="205273" y="3470988"/>
            <a:ext cx="4814596" cy="2677886"/>
          </a:xfrm>
          <a:prstGeom prst="rect">
            <a:avLst/>
          </a:prstGeom>
        </p:spPr>
      </p:pic>
      <p:pic>
        <p:nvPicPr>
          <p:cNvPr id="4" name="Рисунок 3"/>
          <p:cNvPicPr>
            <a:picLocks noChangeAspect="1"/>
          </p:cNvPicPr>
          <p:nvPr/>
        </p:nvPicPr>
        <p:blipFill>
          <a:blip r:embed="rId4"/>
          <a:stretch>
            <a:fillRect/>
          </a:stretch>
        </p:blipFill>
        <p:spPr>
          <a:xfrm>
            <a:off x="7284291" y="13557"/>
            <a:ext cx="4767166" cy="3192575"/>
          </a:xfrm>
          <a:prstGeom prst="rect">
            <a:avLst/>
          </a:prstGeom>
        </p:spPr>
      </p:pic>
      <p:pic>
        <p:nvPicPr>
          <p:cNvPr id="5" name="Рисунок 4"/>
          <p:cNvPicPr>
            <a:picLocks noChangeAspect="1"/>
          </p:cNvPicPr>
          <p:nvPr/>
        </p:nvPicPr>
        <p:blipFill>
          <a:blip r:embed="rId5"/>
          <a:stretch>
            <a:fillRect/>
          </a:stretch>
        </p:blipFill>
        <p:spPr>
          <a:xfrm>
            <a:off x="205273" y="13558"/>
            <a:ext cx="4814596" cy="3192575"/>
          </a:xfrm>
          <a:prstGeom prst="rect">
            <a:avLst/>
          </a:prstGeom>
        </p:spPr>
      </p:pic>
      <p:pic>
        <p:nvPicPr>
          <p:cNvPr id="6" name="Рисунок 5"/>
          <p:cNvPicPr>
            <a:picLocks noChangeAspect="1"/>
          </p:cNvPicPr>
          <p:nvPr/>
        </p:nvPicPr>
        <p:blipFill>
          <a:blip r:embed="rId6"/>
          <a:stretch>
            <a:fillRect/>
          </a:stretch>
        </p:blipFill>
        <p:spPr>
          <a:xfrm>
            <a:off x="3569057" y="1716833"/>
            <a:ext cx="4753850" cy="2915718"/>
          </a:xfrm>
          <a:prstGeom prst="rect">
            <a:avLst/>
          </a:prstGeom>
        </p:spPr>
      </p:pic>
      <p:sp>
        <p:nvSpPr>
          <p:cNvPr id="7" name="TextBox 6"/>
          <p:cNvSpPr txBox="1"/>
          <p:nvPr/>
        </p:nvSpPr>
        <p:spPr>
          <a:xfrm>
            <a:off x="802433" y="2836506"/>
            <a:ext cx="2479397" cy="369332"/>
          </a:xfrm>
          <a:prstGeom prst="rect">
            <a:avLst/>
          </a:prstGeom>
          <a:noFill/>
        </p:spPr>
        <p:txBody>
          <a:bodyPr wrap="none" rtlCol="0">
            <a:spAutoFit/>
          </a:bodyPr>
          <a:lstStyle/>
          <a:p>
            <a:r>
              <a:rPr lang="ru-RU" b="1" dirty="0" smtClean="0">
                <a:latin typeface="Times New Roman" panose="02020603050405020304" pitchFamily="18" charset="0"/>
                <a:cs typeface="Times New Roman" panose="02020603050405020304" pitchFamily="18" charset="0"/>
              </a:rPr>
              <a:t>Зебу (индийский бык)</a:t>
            </a:r>
            <a:endParaRPr lang="ru-RU" b="1" dirty="0">
              <a:latin typeface="Times New Roman" panose="02020603050405020304" pitchFamily="18" charset="0"/>
              <a:cs typeface="Times New Roman" panose="02020603050405020304" pitchFamily="18" charset="0"/>
            </a:endParaRPr>
          </a:p>
        </p:txBody>
      </p:sp>
      <p:sp>
        <p:nvSpPr>
          <p:cNvPr id="8" name="TextBox 7"/>
          <p:cNvSpPr txBox="1"/>
          <p:nvPr/>
        </p:nvSpPr>
        <p:spPr>
          <a:xfrm>
            <a:off x="4254760" y="4105470"/>
            <a:ext cx="659219" cy="369332"/>
          </a:xfrm>
          <a:prstGeom prst="rect">
            <a:avLst/>
          </a:prstGeom>
          <a:noFill/>
        </p:spPr>
        <p:txBody>
          <a:bodyPr wrap="none" rtlCol="0">
            <a:spAutoFit/>
          </a:bodyPr>
          <a:lstStyle/>
          <a:p>
            <a:r>
              <a:rPr lang="ru-RU" b="1" dirty="0" smtClean="0">
                <a:latin typeface="Times New Roman" panose="02020603050405020304" pitchFamily="18" charset="0"/>
                <a:cs typeface="Times New Roman" panose="02020603050405020304" pitchFamily="18" charset="0"/>
              </a:rPr>
              <a:t>Гаур</a:t>
            </a:r>
            <a:endParaRPr lang="ru-RU"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9910085" y="2579141"/>
            <a:ext cx="1429815" cy="369332"/>
          </a:xfrm>
          <a:prstGeom prst="rect">
            <a:avLst/>
          </a:prstGeom>
          <a:noFill/>
        </p:spPr>
        <p:txBody>
          <a:bodyPr wrap="none" rtlCol="0">
            <a:spAutoFit/>
          </a:bodyPr>
          <a:lstStyle/>
          <a:p>
            <a:r>
              <a:rPr lang="ru-RU" b="1" dirty="0" smtClean="0">
                <a:latin typeface="Times New Roman" panose="02020603050405020304" pitchFamily="18" charset="0"/>
                <a:cs typeface="Times New Roman" panose="02020603050405020304" pitchFamily="18" charset="0"/>
              </a:rPr>
              <a:t>Лесной бык</a:t>
            </a:r>
            <a:endParaRPr lang="ru-RU"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410547" y="5635690"/>
            <a:ext cx="1270153" cy="369332"/>
          </a:xfrm>
          <a:prstGeom prst="rect">
            <a:avLst/>
          </a:prstGeom>
          <a:noFill/>
        </p:spPr>
        <p:txBody>
          <a:bodyPr wrap="square" rtlCol="0">
            <a:spAutoFit/>
          </a:bodyPr>
          <a:lstStyle/>
          <a:p>
            <a:r>
              <a:rPr lang="ru-RU" b="1" dirty="0" smtClean="0">
                <a:latin typeface="Times New Roman" panose="02020603050405020304" pitchFamily="18" charset="0"/>
                <a:cs typeface="Times New Roman" panose="02020603050405020304" pitchFamily="18" charset="0"/>
              </a:rPr>
              <a:t>Зубр</a:t>
            </a:r>
            <a:endParaRPr lang="ru-RU" b="1" dirty="0">
              <a:latin typeface="Times New Roman" panose="02020603050405020304" pitchFamily="18" charset="0"/>
              <a:cs typeface="Times New Roman" panose="02020603050405020304" pitchFamily="18" charset="0"/>
            </a:endParaRPr>
          </a:p>
        </p:txBody>
      </p:sp>
      <p:sp>
        <p:nvSpPr>
          <p:cNvPr id="14" name="TextBox 13"/>
          <p:cNvSpPr txBox="1"/>
          <p:nvPr/>
        </p:nvSpPr>
        <p:spPr>
          <a:xfrm>
            <a:off x="7931020" y="5451024"/>
            <a:ext cx="810094" cy="369332"/>
          </a:xfrm>
          <a:prstGeom prst="rect">
            <a:avLst/>
          </a:prstGeom>
          <a:noFill/>
        </p:spPr>
        <p:txBody>
          <a:bodyPr wrap="none" rtlCol="0">
            <a:spAutoFit/>
          </a:bodyPr>
          <a:lstStyle/>
          <a:p>
            <a:r>
              <a:rPr lang="ru-RU" b="1" dirty="0" smtClean="0">
                <a:latin typeface="Times New Roman" panose="02020603050405020304" pitchFamily="18" charset="0"/>
                <a:cs typeface="Times New Roman" panose="02020603050405020304" pitchFamily="18" charset="0"/>
              </a:rPr>
              <a:t>Бизон</a:t>
            </a:r>
            <a:endParaRPr lang="ru-RU" b="1"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5162598" y="326187"/>
            <a:ext cx="1985928" cy="830997"/>
          </a:xfrm>
          <a:prstGeom prst="rect">
            <a:avLst/>
          </a:prstGeom>
          <a:noFill/>
        </p:spPr>
        <p:txBody>
          <a:bodyPr wrap="none" rtlCol="0">
            <a:spAutoFit/>
          </a:bodyPr>
          <a:lstStyle/>
          <a:p>
            <a:r>
              <a:rPr lang="ru-RU" sz="2400" b="1" dirty="0" smtClean="0">
                <a:latin typeface="Times New Roman" panose="02020603050405020304" pitchFamily="18" charset="0"/>
                <a:cs typeface="Times New Roman" panose="02020603050405020304" pitchFamily="18" charset="0"/>
              </a:rPr>
              <a:t>Породы </a:t>
            </a:r>
          </a:p>
          <a:p>
            <a:r>
              <a:rPr lang="ru-RU" sz="2400" b="1" dirty="0">
                <a:latin typeface="Times New Roman" panose="02020603050405020304" pitchFamily="18" charset="0"/>
                <a:cs typeface="Times New Roman" panose="02020603050405020304" pitchFamily="18" charset="0"/>
              </a:rPr>
              <a:t>д</a:t>
            </a:r>
            <a:r>
              <a:rPr lang="ru-RU" sz="2400" b="1" dirty="0" smtClean="0">
                <a:latin typeface="Times New Roman" panose="02020603050405020304" pitchFamily="18" charset="0"/>
                <a:cs typeface="Times New Roman" panose="02020603050405020304" pitchFamily="18" charset="0"/>
              </a:rPr>
              <a:t>иких быков</a:t>
            </a:r>
            <a:endParaRPr 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19802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0" y="6057228"/>
            <a:ext cx="11868539" cy="646331"/>
          </a:xfrm>
          <a:prstGeom prst="rect">
            <a:avLst/>
          </a:prstGeom>
        </p:spPr>
        <p:txBody>
          <a:bodyPr wrap="square">
            <a:spAutoFit/>
          </a:bodyPr>
          <a:lstStyle/>
          <a:p>
            <a:r>
              <a:rPr lang="ru-RU" b="0" i="0" dirty="0" smtClean="0">
                <a:solidFill>
                  <a:srgbClr val="222222"/>
                </a:solidFill>
                <a:effectLst/>
                <a:latin typeface="Open Sans"/>
              </a:rPr>
              <a:t> Быки не ходят поодиночке, они живут в стаде, где обязательно есть вожак. Дикие стада не живут на одном месте, предпочитая кочевать от пастбища к пастбищу и питаются травой.</a:t>
            </a:r>
            <a:endParaRPr lang="ru-RU" dirty="0"/>
          </a:p>
        </p:txBody>
      </p:sp>
      <p:pic>
        <p:nvPicPr>
          <p:cNvPr id="5" name="Рисунок 4"/>
          <p:cNvPicPr>
            <a:picLocks noChangeAspect="1"/>
          </p:cNvPicPr>
          <p:nvPr/>
        </p:nvPicPr>
        <p:blipFill>
          <a:blip r:embed="rId2"/>
          <a:stretch>
            <a:fillRect/>
          </a:stretch>
        </p:blipFill>
        <p:spPr>
          <a:xfrm>
            <a:off x="205274" y="167950"/>
            <a:ext cx="11663266" cy="5889277"/>
          </a:xfrm>
          <a:prstGeom prst="rect">
            <a:avLst/>
          </a:prstGeom>
        </p:spPr>
      </p:pic>
    </p:spTree>
    <p:extLst>
      <p:ext uri="{BB962C8B-B14F-4D97-AF65-F5344CB8AC3E}">
        <p14:creationId xmlns:p14="http://schemas.microsoft.com/office/powerpoint/2010/main" val="2519337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86613" y="253967"/>
            <a:ext cx="8789436" cy="6445413"/>
          </a:xfrm>
          <a:prstGeom prst="rect">
            <a:avLst/>
          </a:prstGeom>
        </p:spPr>
      </p:pic>
      <p:sp>
        <p:nvSpPr>
          <p:cNvPr id="3" name="Прямоугольник 2"/>
          <p:cNvSpPr/>
          <p:nvPr/>
        </p:nvSpPr>
        <p:spPr>
          <a:xfrm>
            <a:off x="9274629" y="458860"/>
            <a:ext cx="2631231" cy="5016758"/>
          </a:xfrm>
          <a:prstGeom prst="rect">
            <a:avLst/>
          </a:prstGeom>
        </p:spPr>
        <p:txBody>
          <a:bodyPr wrap="square">
            <a:spAutoFit/>
          </a:bodyPr>
          <a:lstStyle/>
          <a:p>
            <a:r>
              <a:rPr lang="ru-RU" b="0" i="0" dirty="0" smtClean="0">
                <a:solidFill>
                  <a:srgbClr val="000000"/>
                </a:solidFill>
                <a:effectLst/>
                <a:latin typeface="tahoma" panose="020B0604030504040204" pitchFamily="34" charset="0"/>
              </a:rPr>
              <a:t> </a:t>
            </a:r>
            <a:r>
              <a:rPr lang="ru-RU" sz="2800" b="1" dirty="0">
                <a:solidFill>
                  <a:srgbClr val="000000"/>
                </a:solidFill>
                <a:latin typeface="Times New Roman" panose="02020603050405020304" pitchFamily="18" charset="0"/>
                <a:cs typeface="Times New Roman" panose="02020603050405020304" pitchFamily="18" charset="0"/>
              </a:rPr>
              <a:t>Б</a:t>
            </a:r>
            <a:r>
              <a:rPr lang="ru-RU" sz="2800" b="1" i="0" dirty="0" smtClean="0">
                <a:solidFill>
                  <a:srgbClr val="000000"/>
                </a:solidFill>
                <a:effectLst/>
                <a:latin typeface="Times New Roman" panose="02020603050405020304" pitchFamily="18" charset="0"/>
                <a:cs typeface="Times New Roman" panose="02020603050405020304" pitchFamily="18" charset="0"/>
              </a:rPr>
              <a:t>ык породы </a:t>
            </a:r>
            <a:r>
              <a:rPr lang="ru-RU" sz="2800" b="1" i="0" dirty="0" err="1" smtClean="0">
                <a:solidFill>
                  <a:srgbClr val="000000"/>
                </a:solidFill>
                <a:effectLst/>
                <a:latin typeface="Times New Roman" panose="02020603050405020304" pitchFamily="18" charset="0"/>
                <a:cs typeface="Times New Roman" panose="02020603050405020304" pitchFamily="18" charset="0"/>
              </a:rPr>
              <a:t>ватусси</a:t>
            </a:r>
            <a:r>
              <a:rPr lang="ru-RU" sz="2800" b="1" i="0" dirty="0" smtClean="0">
                <a:solidFill>
                  <a:srgbClr val="000000"/>
                </a:solidFill>
                <a:effectLst/>
                <a:latin typeface="Times New Roman" panose="02020603050405020304" pitchFamily="18" charset="0"/>
                <a:cs typeface="Times New Roman" panose="02020603050405020304" pitchFamily="18" charset="0"/>
              </a:rPr>
              <a:t> . </a:t>
            </a:r>
            <a:r>
              <a:rPr lang="ru-RU" sz="2400" b="0" i="0" dirty="0" smtClean="0">
                <a:solidFill>
                  <a:srgbClr val="000000"/>
                </a:solidFill>
                <a:effectLst/>
                <a:latin typeface="Times New Roman" panose="02020603050405020304" pitchFamily="18" charset="0"/>
                <a:cs typeface="Times New Roman" panose="02020603050405020304" pitchFamily="18" charset="0"/>
              </a:rPr>
              <a:t>Это животное одно из немногих, кто может похвастаться самыми большими рогами в мире. Их длина от одного кончика рога до другого может достигать 2,4 метров</a:t>
            </a:r>
            <a:r>
              <a:rPr lang="ru-RU" b="0" i="0" dirty="0" smtClean="0">
                <a:solidFill>
                  <a:srgbClr val="000000"/>
                </a:solidFill>
                <a:effectLst/>
                <a:latin typeface="tahoma" panose="020B0604030504040204" pitchFamily="34" charset="0"/>
              </a:rPr>
              <a:t>.</a:t>
            </a:r>
            <a:endParaRPr lang="ru-RU" dirty="0"/>
          </a:p>
        </p:txBody>
      </p:sp>
    </p:spTree>
    <p:extLst>
      <p:ext uri="{BB962C8B-B14F-4D97-AF65-F5344CB8AC3E}">
        <p14:creationId xmlns:p14="http://schemas.microsoft.com/office/powerpoint/2010/main" val="2063943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extBox 1"/>
          <p:cNvSpPr txBox="1"/>
          <p:nvPr/>
        </p:nvSpPr>
        <p:spPr>
          <a:xfrm>
            <a:off x="8322906" y="230174"/>
            <a:ext cx="3732245" cy="7294305"/>
          </a:xfrm>
          <a:prstGeom prst="rect">
            <a:avLst/>
          </a:prstGeom>
          <a:noFill/>
        </p:spPr>
        <p:txBody>
          <a:bodyPr wrap="square" rtlCol="0">
            <a:spAutoFit/>
          </a:bodyPr>
          <a:lstStyle/>
          <a:p>
            <a:pPr marL="285750" indent="-285750" fontAlgn="base">
              <a:buFont typeface="Wingdings" panose="05000000000000000000" pitchFamily="2" charset="2"/>
              <a:buChar char="Ø"/>
            </a:pPr>
            <a:r>
              <a:rPr lang="ru-RU" dirty="0" smtClean="0">
                <a:latin typeface="Times New Roman" panose="02020603050405020304" pitchFamily="18" charset="0"/>
                <a:cs typeface="Times New Roman" panose="02020603050405020304" pitchFamily="18" charset="0"/>
              </a:rPr>
              <a:t>Продолжительность жизни быка 15-20 лет.</a:t>
            </a:r>
          </a:p>
          <a:p>
            <a:pPr marL="285750" indent="-285750" fontAlgn="base">
              <a:buFont typeface="Wingdings" panose="05000000000000000000" pitchFamily="2" charset="2"/>
              <a:buChar char="Ø"/>
            </a:pPr>
            <a:r>
              <a:rPr lang="ru-RU" dirty="0" smtClean="0">
                <a:latin typeface="Times New Roman" panose="02020603050405020304" pitchFamily="18" charset="0"/>
                <a:cs typeface="Times New Roman" panose="02020603050405020304" pitchFamily="18" charset="0"/>
              </a:rPr>
              <a:t> </a:t>
            </a:r>
            <a:r>
              <a:rPr lang="ru-RU" dirty="0"/>
              <a:t>Общение происходит при помощи звуков, особенно у телят.</a:t>
            </a:r>
          </a:p>
          <a:p>
            <a:pPr marL="285750" indent="-285750" fontAlgn="base">
              <a:buFont typeface="Wingdings" panose="05000000000000000000" pitchFamily="2" charset="2"/>
              <a:buChar char="Ø"/>
            </a:pPr>
            <a:r>
              <a:rPr lang="ru-RU" dirty="0"/>
              <a:t>Здоровому быку требуется до 7 часов полноценного сна</a:t>
            </a:r>
            <a:r>
              <a:rPr lang="ru-RU" dirty="0" smtClean="0"/>
              <a:t>.</a:t>
            </a:r>
          </a:p>
          <a:p>
            <a:pPr marL="285750" indent="-285750" fontAlgn="base">
              <a:buFont typeface="Wingdings" panose="05000000000000000000" pitchFamily="2" charset="2"/>
              <a:buChar char="Ø"/>
            </a:pPr>
            <a:r>
              <a:rPr lang="ru-RU" dirty="0" smtClean="0"/>
              <a:t> </a:t>
            </a:r>
            <a:r>
              <a:rPr lang="ru-RU" dirty="0"/>
              <a:t>Животное может испытывать эмоции, как и человек, даже плакать, дружить, ссориться.</a:t>
            </a:r>
          </a:p>
          <a:p>
            <a:pPr marL="285750" indent="-285750" fontAlgn="base">
              <a:buFont typeface="Wingdings" panose="05000000000000000000" pitchFamily="2" charset="2"/>
              <a:buChar char="Ø"/>
            </a:pPr>
            <a:r>
              <a:rPr lang="ru-RU" dirty="0"/>
              <a:t>Бык может весить до 900 кг</a:t>
            </a:r>
            <a:r>
              <a:rPr lang="ru-RU" dirty="0" smtClean="0"/>
              <a:t>.</a:t>
            </a:r>
          </a:p>
          <a:p>
            <a:pPr marL="285750" indent="-285750" fontAlgn="base">
              <a:buFont typeface="Wingdings" panose="05000000000000000000" pitchFamily="2" charset="2"/>
              <a:buChar char="Ø"/>
            </a:pPr>
            <a:r>
              <a:rPr lang="ru-RU" dirty="0"/>
              <a:t>Кольцо у быка в носу делается фермерами неспроста. В носу у животного расположены болевые точки, надавив на которые можно сделать быка более податливым. Не волнуйтесь, ему не сильно больно, скорее слегка неприятно, но только так можно его перехитрить. Ведь бык во много раз сильнее человека, справиться с ним и приручить не так </a:t>
            </a:r>
            <a:r>
              <a:rPr lang="ru-RU" dirty="0" smtClean="0"/>
              <a:t>просто.</a:t>
            </a:r>
          </a:p>
          <a:p>
            <a:pPr fontAlgn="base"/>
            <a:endParaRPr lang="ru-RU" dirty="0"/>
          </a:p>
          <a:p>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207606" y="230174"/>
            <a:ext cx="8115300" cy="6245271"/>
          </a:xfrm>
          <a:prstGeom prst="rect">
            <a:avLst/>
          </a:prstGeom>
        </p:spPr>
      </p:pic>
    </p:spTree>
    <p:extLst>
      <p:ext uri="{BB962C8B-B14F-4D97-AF65-F5344CB8AC3E}">
        <p14:creationId xmlns:p14="http://schemas.microsoft.com/office/powerpoint/2010/main" val="345548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Прямоугольник 1"/>
          <p:cNvSpPr/>
          <p:nvPr/>
        </p:nvSpPr>
        <p:spPr>
          <a:xfrm>
            <a:off x="8845420" y="1071761"/>
            <a:ext cx="2399911" cy="4062651"/>
          </a:xfrm>
          <a:prstGeom prst="rect">
            <a:avLst/>
          </a:prstGeom>
        </p:spPr>
        <p:txBody>
          <a:bodyPr wrap="square">
            <a:spAutoFit/>
          </a:bodyPr>
          <a:lstStyle/>
          <a:p>
            <a:r>
              <a:rPr lang="ru-RU" sz="3200" b="1" dirty="0" smtClean="0">
                <a:latin typeface="Times New Roman" panose="02020603050405020304" pitchFamily="18" charset="0"/>
                <a:cs typeface="Times New Roman" panose="02020603050405020304" pitchFamily="18" charset="0"/>
              </a:rPr>
              <a:t>Знаменитая коррида с быками</a:t>
            </a:r>
            <a:r>
              <a:rPr lang="ru-RU" dirty="0" smtClean="0">
                <a:latin typeface="Times New Roman" panose="02020603050405020304" pitchFamily="18" charset="0"/>
                <a:cs typeface="Times New Roman" panose="02020603050405020304" pitchFamily="18" charset="0"/>
              </a:rPr>
              <a:t>. Суть ее – человек отчаянно борется с быком, но</a:t>
            </a:r>
          </a:p>
          <a:p>
            <a:r>
              <a:rPr lang="ru-RU" dirty="0">
                <a:latin typeface="Times New Roman" panose="02020603050405020304" pitchFamily="18" charset="0"/>
                <a:cs typeface="Times New Roman" panose="02020603050405020304" pitchFamily="18" charset="0"/>
              </a:rPr>
              <a:t>б</a:t>
            </a:r>
            <a:r>
              <a:rPr lang="ru-RU" dirty="0" smtClean="0">
                <a:latin typeface="Times New Roman" panose="02020603050405020304" pitchFamily="18" charset="0"/>
                <a:cs typeface="Times New Roman" panose="02020603050405020304" pitchFamily="18" charset="0"/>
              </a:rPr>
              <a:t>ык не реагирует на красный цвет  и, выражение «действует как </a:t>
            </a:r>
            <a:r>
              <a:rPr lang="ru-RU" dirty="0">
                <a:latin typeface="Times New Roman" panose="02020603050405020304" pitchFamily="18" charset="0"/>
                <a:cs typeface="Times New Roman" panose="02020603050405020304" pitchFamily="18" charset="0"/>
              </a:rPr>
              <a:t>к</a:t>
            </a:r>
            <a:r>
              <a:rPr lang="ru-RU" dirty="0" smtClean="0">
                <a:latin typeface="Times New Roman" panose="02020603050405020304" pitchFamily="18" charset="0"/>
                <a:cs typeface="Times New Roman" panose="02020603050405020304" pitchFamily="18" charset="0"/>
              </a:rPr>
              <a:t>расная тряпка на быка» – миф. Бык реагирует на резкие движения.</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223935" y="205274"/>
            <a:ext cx="8416212" cy="6419462"/>
          </a:xfrm>
          <a:prstGeom prst="rect">
            <a:avLst/>
          </a:prstGeom>
        </p:spPr>
      </p:pic>
    </p:spTree>
    <p:extLst>
      <p:ext uri="{BB962C8B-B14F-4D97-AF65-F5344CB8AC3E}">
        <p14:creationId xmlns:p14="http://schemas.microsoft.com/office/powerpoint/2010/main" val="350366676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158</TotalTime>
  <Words>287</Words>
  <Application>Microsoft Office PowerPoint</Application>
  <PresentationFormat>Широкоэкранный</PresentationFormat>
  <Paragraphs>62</Paragraphs>
  <Slides>13</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13</vt:i4>
      </vt:variant>
    </vt:vector>
  </HeadingPairs>
  <TitlesOfParts>
    <vt:vector size="21" baseType="lpstr">
      <vt:lpstr>Arial</vt:lpstr>
      <vt:lpstr>Calibri</vt:lpstr>
      <vt:lpstr>Calibri Light</vt:lpstr>
      <vt:lpstr>Open Sans</vt:lpstr>
      <vt:lpstr>tahoma</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Алексей</dc:creator>
  <cp:lastModifiedBy>Алексей</cp:lastModifiedBy>
  <cp:revision>20</cp:revision>
  <dcterms:created xsi:type="dcterms:W3CDTF">2020-11-21T08:19:54Z</dcterms:created>
  <dcterms:modified xsi:type="dcterms:W3CDTF">2020-11-26T01:59:17Z</dcterms:modified>
</cp:coreProperties>
</file>