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9" r:id="rId3"/>
    <p:sldId id="258" r:id="rId4"/>
    <p:sldId id="257"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11/12/2020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684212" y="685799"/>
            <a:ext cx="10700712" cy="936939"/>
          </a:xfrm>
        </p:spPr>
        <p:txBody>
          <a:bodyPr>
            <a:normAutofit fontScale="90000"/>
          </a:bodyPr>
          <a:lstStyle/>
          <a:p>
            <a:pPr>
              <a:lnSpc>
                <a:spcPct val="107000"/>
              </a:lnSpc>
              <a:spcAft>
                <a:spcPts val="0"/>
              </a:spcAft>
            </a:pPr>
            <a:r>
              <a:rPr lang="ru-RU" sz="1400" dirty="0">
                <a:latin typeface="Times New Roman" panose="02020603050405020304" pitchFamily="18" charset="0"/>
                <a:ea typeface="Times New Roman" panose="02020603050405020304" pitchFamily="18" charset="0"/>
                <a:cs typeface="Times New Roman" panose="02020603050405020304" pitchFamily="18" charset="0"/>
              </a:rPr>
              <a:t>Муниципальное автономное общеобразовательное </a:t>
            </a:r>
            <a:r>
              <a:rPr lang="ru-RU" sz="1400" dirty="0" smtClean="0">
                <a:latin typeface="Times New Roman" panose="02020603050405020304" pitchFamily="18" charset="0"/>
                <a:ea typeface="Times New Roman" panose="02020603050405020304" pitchFamily="18" charset="0"/>
                <a:cs typeface="Times New Roman" panose="02020603050405020304" pitchFamily="18" charset="0"/>
              </a:rPr>
              <a:t>учреждение  </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средняя общеобразовательная школа №</a:t>
            </a:r>
            <a:r>
              <a:rPr lang="ru-RU" sz="1400" dirty="0" smtClean="0">
                <a:latin typeface="Times New Roman" panose="02020603050405020304" pitchFamily="18" charset="0"/>
                <a:ea typeface="Times New Roman" panose="02020603050405020304" pitchFamily="18" charset="0"/>
                <a:cs typeface="Times New Roman" panose="02020603050405020304" pitchFamily="18" charset="0"/>
              </a:rPr>
              <a:t>2</a:t>
            </a:r>
            <a:br>
              <a:rPr lang="ru-RU" sz="1400" dirty="0" smtClean="0">
                <a:latin typeface="Times New Roman" panose="02020603050405020304" pitchFamily="18" charset="0"/>
                <a:ea typeface="Times New Roman" panose="02020603050405020304" pitchFamily="18" charset="0"/>
                <a:cs typeface="Times New Roman" panose="02020603050405020304" pitchFamily="18" charset="0"/>
              </a:rPr>
            </a:br>
            <a:r>
              <a:rPr lang="ru-RU" sz="1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ea typeface="Times New Roman" panose="02020603050405020304" pitchFamily="18" charset="0"/>
                <a:cs typeface="Times New Roman" panose="02020603050405020304" pitchFamily="18" charset="0"/>
              </a:rPr>
              <a:t>пгт</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ea typeface="Times New Roman" panose="02020603050405020304" pitchFamily="18" charset="0"/>
                <a:cs typeface="Times New Roman" panose="02020603050405020304" pitchFamily="18" charset="0"/>
              </a:rPr>
              <a:t>Серышево </a:t>
            </a:r>
            <a:r>
              <a:rPr lang="ru-RU" sz="1400" dirty="0">
                <a:latin typeface="Times New Roman" panose="02020603050405020304" pitchFamily="18" charset="0"/>
                <a:ea typeface="Times New Roman" panose="02020603050405020304" pitchFamily="18" charset="0"/>
                <a:cs typeface="Times New Roman" panose="02020603050405020304" pitchFamily="18" charset="0"/>
              </a:rPr>
              <a:t>структурное подразделение детский сад №3</a:t>
            </a:r>
            <a:r>
              <a:rPr lang="ru-RU" sz="1100" dirty="0">
                <a:latin typeface="Calibri" panose="020F0502020204030204" pitchFamily="34" charset="0"/>
                <a:ea typeface="Calibri" panose="020F0502020204030204" pitchFamily="34" charset="0"/>
                <a:cs typeface="Times New Roman" panose="02020603050405020304" pitchFamily="18" charset="0"/>
              </a:rPr>
              <a:t/>
            </a:r>
            <a:br>
              <a:rPr lang="ru-RU" sz="1100" dirty="0">
                <a:latin typeface="Calibri" panose="020F0502020204030204" pitchFamily="34" charset="0"/>
                <a:ea typeface="Calibri" panose="020F0502020204030204" pitchFamily="34" charset="0"/>
                <a:cs typeface="Times New Roman" panose="02020603050405020304" pitchFamily="18" charset="0"/>
              </a:rPr>
            </a:br>
            <a:r>
              <a:rPr lang="ru-RU" sz="1400" b="1" dirty="0">
                <a:latin typeface="Times New Roman" panose="02020603050405020304" pitchFamily="18" charset="0"/>
                <a:ea typeface="Calibri" panose="020F0502020204030204" pitchFamily="34" charset="0"/>
                <a:cs typeface="Times New Roman" panose="02020603050405020304" pitchFamily="18" charset="0"/>
              </a:rPr>
              <a:t> </a:t>
            </a:r>
            <a:r>
              <a:rPr lang="ru-RU" sz="1100" dirty="0">
                <a:latin typeface="Calibri" panose="020F0502020204030204" pitchFamily="34" charset="0"/>
                <a:ea typeface="Calibri" panose="020F0502020204030204" pitchFamily="34" charset="0"/>
                <a:cs typeface="Times New Roman" panose="02020603050405020304" pitchFamily="18" charset="0"/>
              </a:rPr>
              <a:t/>
            </a:r>
            <a:br>
              <a:rPr lang="ru-RU" sz="1100" dirty="0">
                <a:latin typeface="Calibri" panose="020F0502020204030204" pitchFamily="34" charset="0"/>
                <a:ea typeface="Calibri" panose="020F0502020204030204" pitchFamily="34" charset="0"/>
                <a:cs typeface="Times New Roman" panose="02020603050405020304" pitchFamily="18" charset="0"/>
              </a:rPr>
            </a:br>
            <a:endParaRPr lang="ru-RU" sz="14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2294072" y="1912036"/>
            <a:ext cx="6400800" cy="1947333"/>
          </a:xfrm>
        </p:spPr>
        <p:txBody>
          <a:bodyPr>
            <a:normAutofit/>
          </a:bodyPr>
          <a:lstStyle/>
          <a:p>
            <a:r>
              <a:rPr lang="ru-RU" sz="4000" dirty="0" smtClean="0">
                <a:solidFill>
                  <a:schemeClr val="accent1">
                    <a:lumMod val="75000"/>
                  </a:schemeClr>
                </a:solidFill>
                <a:latin typeface="Times New Roman" panose="02020603050405020304" pitchFamily="18" charset="0"/>
                <a:cs typeface="Times New Roman" panose="02020603050405020304" pitchFamily="18" charset="0"/>
              </a:rPr>
              <a:t>День народного единства</a:t>
            </a:r>
          </a:p>
          <a:p>
            <a:r>
              <a:rPr lang="ru-RU" sz="2800" dirty="0" smtClean="0">
                <a:solidFill>
                  <a:schemeClr val="accent1">
                    <a:lumMod val="75000"/>
                  </a:schemeClr>
                </a:solidFill>
                <a:latin typeface="Times New Roman" panose="02020603050405020304" pitchFamily="18" charset="0"/>
                <a:cs typeface="Times New Roman" panose="02020603050405020304" pitchFamily="18" charset="0"/>
              </a:rPr>
              <a:t> для старшего дошкольного возраста</a:t>
            </a:r>
            <a:endParaRPr lang="ru-RU" sz="2000" dirty="0">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8268236" y="5318974"/>
            <a:ext cx="2904321" cy="707886"/>
          </a:xfrm>
          <a:prstGeom prst="rect">
            <a:avLst/>
          </a:prstGeom>
          <a:noFill/>
        </p:spPr>
        <p:txBody>
          <a:bodyPr wrap="none" rtlCol="0">
            <a:spAutoFit/>
          </a:bodyPr>
          <a:lstStyle/>
          <a:p>
            <a:r>
              <a:rPr lang="ru-RU" sz="2000" dirty="0" smtClean="0">
                <a:solidFill>
                  <a:srgbClr val="FF0000"/>
                </a:solidFill>
                <a:latin typeface="Times New Roman" panose="02020603050405020304" pitchFamily="18" charset="0"/>
                <a:cs typeface="Times New Roman" panose="02020603050405020304" pitchFamily="18" charset="0"/>
              </a:rPr>
              <a:t>Выполнила воспитатель </a:t>
            </a:r>
          </a:p>
          <a:p>
            <a:r>
              <a:rPr lang="ru-RU" sz="2000" dirty="0" smtClean="0">
                <a:solidFill>
                  <a:srgbClr val="FF0000"/>
                </a:solidFill>
                <a:latin typeface="Times New Roman" panose="02020603050405020304" pitchFamily="18" charset="0"/>
                <a:cs typeface="Times New Roman" panose="02020603050405020304" pitchFamily="18" charset="0"/>
              </a:rPr>
              <a:t>          Казакова С.А.</a:t>
            </a:r>
            <a:endParaRPr lang="ru-RU" sz="2000" dirty="0">
              <a:solidFill>
                <a:srgbClr val="FF0000"/>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4318000" y="6026860"/>
            <a:ext cx="2400300" cy="369332"/>
          </a:xfrm>
          <a:prstGeom prst="rect">
            <a:avLst/>
          </a:prstGeom>
          <a:noFill/>
        </p:spPr>
        <p:txBody>
          <a:bodyPr wrap="square" rtlCol="0">
            <a:spAutoFit/>
          </a:bodyPr>
          <a:lstStyle/>
          <a:p>
            <a:r>
              <a:rPr lang="ru-RU" dirty="0" smtClean="0"/>
              <a:t>2020 год</a:t>
            </a:r>
            <a:endParaRPr lang="ru-RU" dirty="0"/>
          </a:p>
        </p:txBody>
      </p:sp>
    </p:spTree>
    <p:extLst>
      <p:ext uri="{BB962C8B-B14F-4D97-AF65-F5344CB8AC3E}">
        <p14:creationId xmlns:p14="http://schemas.microsoft.com/office/powerpoint/2010/main" val="2794235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465194" y="419144"/>
            <a:ext cx="5460643" cy="6136201"/>
          </a:xfrm>
          <a:prstGeom prst="rect">
            <a:avLst/>
          </a:prstGeom>
        </p:spPr>
      </p:pic>
      <p:pic>
        <p:nvPicPr>
          <p:cNvPr id="3" name="Рисунок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436" y="419145"/>
            <a:ext cx="4279744" cy="6136200"/>
          </a:xfrm>
          <a:prstGeom prst="rect">
            <a:avLst/>
          </a:prstGeom>
        </p:spPr>
      </p:pic>
      <p:sp>
        <p:nvSpPr>
          <p:cNvPr id="4" name="TextBox 3"/>
          <p:cNvSpPr txBox="1"/>
          <p:nvPr/>
        </p:nvSpPr>
        <p:spPr>
          <a:xfrm>
            <a:off x="4340180" y="419144"/>
            <a:ext cx="1983347" cy="5924699"/>
          </a:xfrm>
          <a:prstGeom prst="rect">
            <a:avLst/>
          </a:prstGeom>
          <a:noFill/>
        </p:spPr>
        <p:txBody>
          <a:bodyPr wrap="square" rtlCol="0">
            <a:spAutoFit/>
          </a:bodyPr>
          <a:lstStyle/>
          <a:p>
            <a:r>
              <a:rPr lang="ru-RU" dirty="0" smtClean="0">
                <a:latin typeface="Times New Roman" panose="02020603050405020304" pitchFamily="18" charset="0"/>
                <a:cs typeface="Times New Roman" panose="02020603050405020304" pitchFamily="18" charset="0"/>
              </a:rPr>
              <a:t>Символы Росси :</a:t>
            </a:r>
          </a:p>
          <a:p>
            <a:r>
              <a:rPr lang="ru-RU" sz="1400" dirty="0" smtClean="0">
                <a:latin typeface="Times New Roman" panose="02020603050405020304" pitchFamily="18" charset="0"/>
                <a:cs typeface="Times New Roman" panose="02020603050405020304" pitchFamily="18" charset="0"/>
              </a:rPr>
              <a:t>Герб России </a:t>
            </a:r>
          </a:p>
          <a:p>
            <a:r>
              <a:rPr lang="ru-RU" sz="1200" b="1" dirty="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На Гербе изображён всадник, поражающий копьём змею, - победа добра над злом. Этот всадник – Георгий </a:t>
            </a:r>
            <a:r>
              <a:rPr lang="ru-RU" sz="1200" dirty="0">
                <a:solidFill>
                  <a:srgbClr val="0070C0"/>
                </a:solidFill>
                <a:latin typeface="Times New Roman" panose="02020603050405020304" pitchFamily="18" charset="0"/>
                <a:cs typeface="Times New Roman" panose="02020603050405020304" pitchFamily="18" charset="0"/>
              </a:rPr>
              <a:t>Победоносец! А золотой двуглавый орёл – это образ солнца и солнечной колесницы: солнце восходит на востоке, совершает свой дневной путь и заходит на западе нашей страны. Вот поэтому, одна голова смотрит на восток, а другая – на запад</a:t>
            </a:r>
            <a:r>
              <a:rPr lang="ru-RU" sz="1100" dirty="0" smtClean="0">
                <a:solidFill>
                  <a:srgbClr val="0070C0"/>
                </a:solidFill>
              </a:rPr>
              <a:t>.</a:t>
            </a:r>
          </a:p>
          <a:p>
            <a:endParaRPr lang="ru-RU" sz="1100" dirty="0" smtClean="0">
              <a:solidFill>
                <a:srgbClr val="FF0000"/>
              </a:solidFill>
              <a:latin typeface="Times New Roman" panose="02020603050405020304" pitchFamily="18" charset="0"/>
              <a:cs typeface="Times New Roman" panose="02020603050405020304" pitchFamily="18" charset="0"/>
            </a:endParaRPr>
          </a:p>
          <a:p>
            <a:r>
              <a:rPr lang="ru-RU" dirty="0" smtClean="0">
                <a:solidFill>
                  <a:srgbClr val="FF0000"/>
                </a:solidFill>
                <a:latin typeface="Times New Roman" panose="02020603050405020304" pitchFamily="18" charset="0"/>
                <a:cs typeface="Times New Roman" panose="02020603050405020304" pitchFamily="18" charset="0"/>
              </a:rPr>
              <a:t>Флаг России</a:t>
            </a:r>
          </a:p>
          <a:p>
            <a:r>
              <a:rPr lang="ru-RU" sz="1200" dirty="0" smtClean="0">
                <a:solidFill>
                  <a:srgbClr val="FF0000"/>
                </a:solidFill>
                <a:latin typeface="Times New Roman" panose="02020603050405020304" pitchFamily="18" charset="0"/>
                <a:cs typeface="Times New Roman" panose="02020603050405020304" pitchFamily="18" charset="0"/>
              </a:rPr>
              <a:t>Белый </a:t>
            </a:r>
            <a:r>
              <a:rPr lang="ru-RU" sz="1200" dirty="0">
                <a:solidFill>
                  <a:srgbClr val="FF0000"/>
                </a:solidFill>
                <a:latin typeface="Times New Roman" panose="02020603050405020304" pitchFamily="18" charset="0"/>
                <a:cs typeface="Times New Roman" panose="02020603050405020304" pitchFamily="18" charset="0"/>
              </a:rPr>
              <a:t>цвет символизирует мир, чистоту совести, надежду и благородство. Синий – небо, верность, духовность. Красный – отвага, героизм, огонь, сила и воля к </a:t>
            </a:r>
            <a:r>
              <a:rPr lang="ru-RU" sz="1200" dirty="0" smtClean="0">
                <a:solidFill>
                  <a:srgbClr val="FF0000"/>
                </a:solidFill>
                <a:latin typeface="Times New Roman" panose="02020603050405020304" pitchFamily="18" charset="0"/>
                <a:cs typeface="Times New Roman" panose="02020603050405020304" pitchFamily="18" charset="0"/>
              </a:rPr>
              <a:t>победе</a:t>
            </a:r>
          </a:p>
          <a:p>
            <a:endParaRPr lang="ru-RU" sz="1200" dirty="0" smtClean="0">
              <a:solidFill>
                <a:srgbClr val="FF0000"/>
              </a:solidFill>
              <a:latin typeface="Times New Roman" panose="02020603050405020304" pitchFamily="18" charset="0"/>
              <a:cs typeface="Times New Roman" panose="02020603050405020304" pitchFamily="18" charset="0"/>
            </a:endParaRPr>
          </a:p>
          <a:p>
            <a:r>
              <a:rPr lang="ru-RU" dirty="0" smtClean="0">
                <a:solidFill>
                  <a:srgbClr val="FF0000"/>
                </a:solidFill>
                <a:latin typeface="Times New Roman" panose="02020603050405020304" pitchFamily="18" charset="0"/>
                <a:cs typeface="Times New Roman" panose="02020603050405020304" pitchFamily="18" charset="0"/>
              </a:rPr>
              <a:t>Гимн России</a:t>
            </a:r>
          </a:p>
          <a:p>
            <a:r>
              <a:rPr lang="ru-RU" sz="1200" dirty="0" smtClean="0">
                <a:solidFill>
                  <a:srgbClr val="FF0000"/>
                </a:solidFill>
                <a:latin typeface="Times New Roman" panose="02020603050405020304" pitchFamily="18" charset="0"/>
                <a:cs typeface="Times New Roman" panose="02020603050405020304" pitchFamily="18" charset="0"/>
              </a:rPr>
              <a:t>(звучит аудиозапись гимна)</a:t>
            </a:r>
            <a:endParaRPr lang="ru-RU" sz="12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2394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502277" y="321972"/>
            <a:ext cx="10934162" cy="5589431"/>
          </a:xfrm>
          <a:prstGeom prst="rect">
            <a:avLst/>
          </a:prstGeom>
        </p:spPr>
      </p:pic>
      <p:sp>
        <p:nvSpPr>
          <p:cNvPr id="4" name="Прямоугольник 3"/>
          <p:cNvSpPr/>
          <p:nvPr/>
        </p:nvSpPr>
        <p:spPr>
          <a:xfrm>
            <a:off x="502277" y="5810192"/>
            <a:ext cx="10934162" cy="1077218"/>
          </a:xfrm>
          <a:prstGeom prst="rect">
            <a:avLst/>
          </a:prstGeom>
        </p:spPr>
        <p:txBody>
          <a:bodyPr wrap="square">
            <a:spAutoFit/>
          </a:bodyPr>
          <a:lstStyle/>
          <a:p>
            <a:r>
              <a:rPr lang="ru-RU" sz="1600" dirty="0">
                <a:latin typeface="Times New Roman" panose="02020603050405020304" pitchFamily="18" charset="0"/>
                <a:cs typeface="Times New Roman" panose="02020603050405020304" pitchFamily="18" charset="0"/>
              </a:rPr>
              <a:t>День 4 ноября призван напоминать россиянам о том, что для нас нет ничего невозможного, когда мы ощущаем себя единым народом, живущим </a:t>
            </a:r>
            <a:r>
              <a:rPr lang="ru-RU" sz="1600" dirty="0" smtClean="0">
                <a:latin typeface="Times New Roman" panose="02020603050405020304" pitchFamily="18" charset="0"/>
                <a:cs typeface="Times New Roman" panose="02020603050405020304" pitchFamily="18" charset="0"/>
              </a:rPr>
              <a:t>в одной стране! </a:t>
            </a:r>
            <a:r>
              <a:rPr lang="ru-RU" sz="1600" dirty="0">
                <a:latin typeface="Times New Roman" panose="02020603050405020304" pitchFamily="18" charset="0"/>
                <a:cs typeface="Times New Roman" panose="02020603050405020304" pitchFamily="18" charset="0"/>
              </a:rPr>
              <a:t/>
            </a:r>
            <a:br>
              <a:rPr lang="ru-RU" sz="1600" dirty="0">
                <a:latin typeface="Times New Roman" panose="02020603050405020304" pitchFamily="18" charset="0"/>
                <a:cs typeface="Times New Roman" panose="02020603050405020304" pitchFamily="18" charset="0"/>
              </a:rPr>
            </a:br>
            <a:r>
              <a:rPr lang="ru-RU" sz="1600" dirty="0">
                <a:latin typeface="Times New Roman" panose="02020603050405020304" pitchFamily="18" charset="0"/>
                <a:cs typeface="Times New Roman" panose="02020603050405020304" pitchFamily="18" charset="0"/>
              </a:rPr>
              <a:t>Любовь к Родине, помощь друг другу – важнейшие ценности для нас.</a:t>
            </a:r>
            <a:br>
              <a:rPr lang="ru-RU" sz="1600" dirty="0">
                <a:latin typeface="Times New Roman" panose="02020603050405020304" pitchFamily="18" charset="0"/>
                <a:cs typeface="Times New Roman" panose="02020603050405020304" pitchFamily="18" charset="0"/>
              </a:rPr>
            </a:br>
            <a:endParaRPr lang="ru-RU" sz="1600" dirty="0"/>
          </a:p>
        </p:txBody>
      </p:sp>
    </p:spTree>
    <p:extLst>
      <p:ext uri="{BB962C8B-B14F-4D97-AF65-F5344CB8AC3E}">
        <p14:creationId xmlns:p14="http://schemas.microsoft.com/office/powerpoint/2010/main" val="3336051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9403" y="1880316"/>
            <a:ext cx="9208393" cy="3416320"/>
          </a:xfrm>
          <a:prstGeom prst="rect">
            <a:avLst/>
          </a:prstGeom>
          <a:noFill/>
        </p:spPr>
        <p:txBody>
          <a:bodyPr wrap="square" rtlCol="0">
            <a:spAutoFit/>
          </a:bodyPr>
          <a:lstStyle/>
          <a:p>
            <a:pPr marL="285750" indent="-285750">
              <a:buFontTx/>
              <a:buChar char="-"/>
            </a:pPr>
            <a:r>
              <a:rPr lang="ru-RU" sz="2400" dirty="0" smtClean="0">
                <a:latin typeface="Times New Roman" panose="02020603050405020304" pitchFamily="18" charset="0"/>
                <a:cs typeface="Times New Roman" panose="02020603050405020304" pitchFamily="18" charset="0"/>
              </a:rPr>
              <a:t>Как </a:t>
            </a:r>
            <a:r>
              <a:rPr lang="ru-RU" sz="2400" dirty="0">
                <a:latin typeface="Times New Roman" panose="02020603050405020304" pitchFamily="18" charset="0"/>
                <a:cs typeface="Times New Roman" panose="02020603050405020304" pitchFamily="18" charset="0"/>
              </a:rPr>
              <a:t>вы считаете, </a:t>
            </a:r>
            <a:r>
              <a:rPr lang="ru-RU" sz="2400" dirty="0" smtClean="0">
                <a:latin typeface="Times New Roman" panose="02020603050405020304" pitchFamily="18" charset="0"/>
                <a:cs typeface="Times New Roman" panose="02020603050405020304" pitchFamily="18" charset="0"/>
              </a:rPr>
              <a:t>можно </a:t>
            </a:r>
            <a:r>
              <a:rPr lang="ru-RU" sz="2400" dirty="0">
                <a:latin typeface="Times New Roman" panose="02020603050405020304" pitchFamily="18" charset="0"/>
                <a:cs typeface="Times New Roman" panose="02020603050405020304" pitchFamily="18" charset="0"/>
              </a:rPr>
              <a:t>назвать наше время смутным? </a:t>
            </a:r>
            <a:r>
              <a:rPr lang="ru-RU" sz="2400" i="1" dirty="0">
                <a:latin typeface="Times New Roman" panose="02020603050405020304" pitchFamily="18" charset="0"/>
                <a:cs typeface="Times New Roman" panose="02020603050405020304" pitchFamily="18" charset="0"/>
              </a:rPr>
              <a:t>(нет) </a:t>
            </a:r>
            <a:r>
              <a:rPr lang="ru-RU" sz="2400" i="1" dirty="0" smtClean="0">
                <a:latin typeface="Times New Roman" panose="02020603050405020304" pitchFamily="18" charset="0"/>
                <a:cs typeface="Times New Roman" panose="02020603050405020304" pitchFamily="18" charset="0"/>
              </a:rPr>
              <a:t>--</a:t>
            </a:r>
            <a:r>
              <a:rPr lang="ru-RU" sz="2400" dirty="0" smtClean="0">
                <a:latin typeface="Times New Roman" panose="02020603050405020304" pitchFamily="18" charset="0"/>
                <a:cs typeface="Times New Roman" panose="02020603050405020304" pitchFamily="18" charset="0"/>
              </a:rPr>
              <a:t>Почему</a:t>
            </a:r>
            <a:r>
              <a:rPr lang="ru-RU" sz="2400" i="1" dirty="0">
                <a:latin typeface="Times New Roman" panose="02020603050405020304" pitchFamily="18" charset="0"/>
                <a:cs typeface="Times New Roman" panose="02020603050405020304" pitchFamily="18" charset="0"/>
              </a:rPr>
              <a:t>? (Люди, дружат друг с другом, ни кто не грабит, не убивает, а если это случается полиция ищет </a:t>
            </a:r>
            <a:endParaRPr lang="ru-RU" sz="2400" i="1" dirty="0" smtClean="0">
              <a:latin typeface="Times New Roman" panose="02020603050405020304" pitchFamily="18" charset="0"/>
              <a:cs typeface="Times New Roman" panose="02020603050405020304" pitchFamily="18" charset="0"/>
            </a:endParaRPr>
          </a:p>
          <a:p>
            <a:r>
              <a:rPr lang="ru-RU" sz="2400" dirty="0" smtClean="0">
                <a:solidFill>
                  <a:srgbClr val="0070C0"/>
                </a:solidFill>
                <a:latin typeface="Times New Roman" panose="02020603050405020304" pitchFamily="18" charset="0"/>
                <a:cs typeface="Times New Roman" panose="02020603050405020304" pitchFamily="18" charset="0"/>
              </a:rPr>
              <a:t>    </a:t>
            </a:r>
            <a:r>
              <a:rPr lang="ru-RU" sz="2400" i="1" dirty="0" smtClean="0">
                <a:solidFill>
                  <a:srgbClr val="0070C0"/>
                </a:solidFill>
                <a:latin typeface="Times New Roman" panose="02020603050405020304" pitchFamily="18" charset="0"/>
                <a:cs typeface="Times New Roman" panose="02020603050405020304" pitchFamily="18" charset="0"/>
              </a:rPr>
              <a:t>преступников </a:t>
            </a:r>
            <a:r>
              <a:rPr lang="ru-RU" sz="2400" i="1" dirty="0">
                <a:solidFill>
                  <a:srgbClr val="0070C0"/>
                </a:solidFill>
                <a:latin typeface="Times New Roman" panose="02020603050405020304" pitchFamily="18" charset="0"/>
                <a:cs typeface="Times New Roman" panose="02020603050405020304" pitchFamily="18" charset="0"/>
              </a:rPr>
              <a:t>и наказывает их) </a:t>
            </a:r>
            <a:r>
              <a:rPr lang="ru-RU" sz="2400" dirty="0" smtClean="0">
                <a:solidFill>
                  <a:srgbClr val="0070C0"/>
                </a:solidFill>
                <a:latin typeface="Times New Roman" panose="02020603050405020304" pitchFamily="18" charset="0"/>
                <a:cs typeface="Times New Roman" panose="02020603050405020304" pitchFamily="18" charset="0"/>
              </a:rPr>
              <a:t>.</a:t>
            </a:r>
          </a:p>
          <a:p>
            <a:pPr marL="285750" indent="-285750">
              <a:buFontTx/>
              <a:buChar char="-"/>
            </a:pPr>
            <a:r>
              <a:rPr lang="ru-RU" sz="2400" dirty="0" smtClean="0">
                <a:solidFill>
                  <a:srgbClr val="0070C0"/>
                </a:solidFill>
                <a:latin typeface="Times New Roman" panose="02020603050405020304" pitchFamily="18" charset="0"/>
                <a:cs typeface="Times New Roman" panose="02020603050405020304" pitchFamily="18" charset="0"/>
              </a:rPr>
              <a:t>Кто выбирает президента России? </a:t>
            </a:r>
            <a:r>
              <a:rPr lang="ru-RU" sz="2400" i="1" dirty="0" smtClean="0">
                <a:solidFill>
                  <a:srgbClr val="0070C0"/>
                </a:solidFill>
                <a:latin typeface="Times New Roman" panose="02020603050405020304" pitchFamily="18" charset="0"/>
                <a:cs typeface="Times New Roman" panose="02020603050405020304" pitchFamily="18" charset="0"/>
              </a:rPr>
              <a:t>(народ)</a:t>
            </a:r>
          </a:p>
          <a:p>
            <a:pPr marL="285750" indent="-285750">
              <a:buFontTx/>
              <a:buChar char="-"/>
            </a:pPr>
            <a:r>
              <a:rPr lang="ru-RU" sz="2400" dirty="0" smtClean="0">
                <a:solidFill>
                  <a:srgbClr val="FF0000"/>
                </a:solidFill>
                <a:latin typeface="Times New Roman" panose="02020603050405020304" pitchFamily="18" charset="0"/>
                <a:cs typeface="Times New Roman" panose="02020603050405020304" pitchFamily="18" charset="0"/>
              </a:rPr>
              <a:t>Назовите героев народного ополчения</a:t>
            </a:r>
            <a:r>
              <a:rPr lang="ru-RU" sz="2400" i="1" dirty="0" smtClean="0">
                <a:solidFill>
                  <a:srgbClr val="FF0000"/>
                </a:solidFill>
                <a:latin typeface="Times New Roman" panose="02020603050405020304" pitchFamily="18" charset="0"/>
                <a:cs typeface="Times New Roman" panose="02020603050405020304" pitchFamily="18" charset="0"/>
              </a:rPr>
              <a:t>.(К. Минин и Д. Пожарский)</a:t>
            </a:r>
          </a:p>
          <a:p>
            <a:pPr marL="342900" indent="-342900">
              <a:buFontTx/>
              <a:buChar char="-"/>
            </a:pPr>
            <a:r>
              <a:rPr lang="ru-RU" sz="2400" i="1" dirty="0" smtClean="0">
                <a:solidFill>
                  <a:srgbClr val="FF0000"/>
                </a:solidFill>
                <a:latin typeface="Times New Roman" panose="02020603050405020304" pitchFamily="18" charset="0"/>
                <a:cs typeface="Times New Roman" panose="02020603050405020304" pitchFamily="18" charset="0"/>
              </a:rPr>
              <a:t>Какой праздник завтра будет отмечать наша страна ?(День народного единства)</a:t>
            </a:r>
          </a:p>
          <a:p>
            <a:pPr marL="285750" indent="-285750">
              <a:buFontTx/>
              <a:buChar char="-"/>
            </a:pPr>
            <a:endParaRPr lang="ru-RU" sz="2400" dirty="0">
              <a:solidFill>
                <a:srgbClr val="FF0000"/>
              </a:solidFill>
            </a:endParaRPr>
          </a:p>
        </p:txBody>
      </p:sp>
      <p:pic>
        <p:nvPicPr>
          <p:cNvPr id="5" name="Рисунок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031" y="123422"/>
            <a:ext cx="11809927" cy="1537953"/>
          </a:xfrm>
          <a:prstGeom prst="rect">
            <a:avLst/>
          </a:prstGeom>
        </p:spPr>
      </p:pic>
      <p:pic>
        <p:nvPicPr>
          <p:cNvPr id="6" name="Рисунок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030" y="5182672"/>
            <a:ext cx="11809927" cy="1537953"/>
          </a:xfrm>
          <a:prstGeom prst="rect">
            <a:avLst/>
          </a:prstGeom>
        </p:spPr>
      </p:pic>
    </p:spTree>
    <p:extLst>
      <p:ext uri="{BB962C8B-B14F-4D97-AF65-F5344CB8AC3E}">
        <p14:creationId xmlns:p14="http://schemas.microsoft.com/office/powerpoint/2010/main" val="3224787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43944" y="2112136"/>
            <a:ext cx="8169865" cy="1107996"/>
          </a:xfrm>
          <a:prstGeom prst="rect">
            <a:avLst/>
          </a:prstGeom>
          <a:noFill/>
        </p:spPr>
        <p:txBody>
          <a:bodyPr wrap="none" rtlCol="0">
            <a:spAutoFit/>
          </a:bodyPr>
          <a:lstStyle/>
          <a:p>
            <a:r>
              <a:rPr lang="ru-RU" sz="6600" dirty="0" smtClean="0">
                <a:solidFill>
                  <a:srgbClr val="FF0000"/>
                </a:solidFill>
                <a:latin typeface="Times New Roman" panose="02020603050405020304" pitchFamily="18" charset="0"/>
                <a:cs typeface="Times New Roman" panose="02020603050405020304" pitchFamily="18" charset="0"/>
              </a:rPr>
              <a:t>Спасибо за внимание!</a:t>
            </a:r>
            <a:endParaRPr lang="ru-RU" sz="66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92011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34580" y="206061"/>
            <a:ext cx="10291020" cy="6001556"/>
          </a:xfrm>
          <a:prstGeom prst="rect">
            <a:avLst/>
          </a:prstGeom>
        </p:spPr>
      </p:pic>
      <p:sp>
        <p:nvSpPr>
          <p:cNvPr id="3" name="TextBox 2"/>
          <p:cNvSpPr txBox="1"/>
          <p:nvPr/>
        </p:nvSpPr>
        <p:spPr>
          <a:xfrm>
            <a:off x="2949262" y="6207617"/>
            <a:ext cx="4937377" cy="584775"/>
          </a:xfrm>
          <a:prstGeom prst="rect">
            <a:avLst/>
          </a:prstGeom>
          <a:noFill/>
        </p:spPr>
        <p:txBody>
          <a:bodyPr wrap="none" rtlCol="0">
            <a:spAutoFit/>
          </a:bodyPr>
          <a:lstStyle/>
          <a:p>
            <a:r>
              <a:rPr lang="ru-RU" sz="1600" dirty="0" smtClean="0">
                <a:latin typeface="Times New Roman" panose="02020603050405020304" pitchFamily="18" charset="0"/>
                <a:cs typeface="Times New Roman" panose="02020603050405020304" pitchFamily="18" charset="0"/>
              </a:rPr>
              <a:t>4 ноября Россия празднует День народного единства.</a:t>
            </a:r>
          </a:p>
          <a:p>
            <a:r>
              <a:rPr lang="ru-RU" sz="1600" dirty="0" smtClean="0">
                <a:latin typeface="Times New Roman" panose="02020603050405020304" pitchFamily="18" charset="0"/>
                <a:cs typeface="Times New Roman" panose="02020603050405020304" pitchFamily="18" charset="0"/>
              </a:rPr>
              <a:t>Ребята, хотите узнать ,что это за праздник?</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4373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1000" y="267773"/>
            <a:ext cx="11132713" cy="5935879"/>
          </a:xfrm>
          <a:prstGeom prst="rect">
            <a:avLst/>
          </a:prstGeom>
        </p:spPr>
      </p:pic>
      <p:sp>
        <p:nvSpPr>
          <p:cNvPr id="6" name="TextBox 5"/>
          <p:cNvSpPr txBox="1"/>
          <p:nvPr/>
        </p:nvSpPr>
        <p:spPr>
          <a:xfrm>
            <a:off x="3309870" y="6671256"/>
            <a:ext cx="184731" cy="369332"/>
          </a:xfrm>
          <a:prstGeom prst="rect">
            <a:avLst/>
          </a:prstGeom>
          <a:noFill/>
        </p:spPr>
        <p:txBody>
          <a:bodyPr wrap="none" rtlCol="0">
            <a:spAutoFit/>
          </a:bodyPr>
          <a:lstStyle/>
          <a:p>
            <a:endParaRPr lang="ru-RU" dirty="0"/>
          </a:p>
        </p:txBody>
      </p:sp>
      <p:sp>
        <p:nvSpPr>
          <p:cNvPr id="8" name="Прямоугольник 7"/>
          <p:cNvSpPr/>
          <p:nvPr/>
        </p:nvSpPr>
        <p:spPr>
          <a:xfrm>
            <a:off x="174939" y="6147378"/>
            <a:ext cx="11338774" cy="738664"/>
          </a:xfrm>
          <a:prstGeom prst="rect">
            <a:avLst/>
          </a:prstGeom>
        </p:spPr>
        <p:txBody>
          <a:bodyPr wrap="square">
            <a:spAutoFit/>
          </a:bodyPr>
          <a:lstStyle/>
          <a:p>
            <a:r>
              <a:rPr lang="ru-RU" sz="1400" dirty="0">
                <a:latin typeface="Times New Roman" panose="02020603050405020304" pitchFamily="18" charset="0"/>
                <a:ea typeface="Times New Roman"/>
                <a:cs typeface="Times New Roman" panose="02020603050405020304" pitchFamily="18" charset="0"/>
              </a:rPr>
              <a:t>Эти события произошли </a:t>
            </a:r>
            <a:r>
              <a:rPr lang="ru-RU" sz="1400" dirty="0" smtClean="0">
                <a:latin typeface="Times New Roman" panose="02020603050405020304" pitchFamily="18" charset="0"/>
                <a:ea typeface="Times New Roman"/>
                <a:cs typeface="Times New Roman" panose="02020603050405020304" pitchFamily="18" charset="0"/>
              </a:rPr>
              <a:t>очень давно. </a:t>
            </a:r>
            <a:r>
              <a:rPr lang="ru-RU" sz="1400" dirty="0">
                <a:latin typeface="Times New Roman" panose="02020603050405020304" pitchFamily="18" charset="0"/>
                <a:ea typeface="Times New Roman"/>
                <a:cs typeface="Times New Roman" panose="02020603050405020304" pitchFamily="18" charset="0"/>
              </a:rPr>
              <a:t>Не всегда народы России жили в единстве. Несколько лет подряд стояла очень высокая жара, летом не было дождей, посеянные семена пшеницы плохо всходили и не </a:t>
            </a:r>
            <a:r>
              <a:rPr lang="ru-RU" sz="1400" dirty="0" smtClean="0">
                <a:latin typeface="Times New Roman" panose="02020603050405020304" pitchFamily="18" charset="0"/>
                <a:ea typeface="Times New Roman"/>
                <a:cs typeface="Times New Roman" panose="02020603050405020304" pitchFamily="18" charset="0"/>
              </a:rPr>
              <a:t>росли. Не </a:t>
            </a:r>
            <a:r>
              <a:rPr lang="ru-RU" sz="1400" dirty="0">
                <a:latin typeface="Times New Roman" panose="02020603050405020304" pitchFamily="18" charset="0"/>
                <a:ea typeface="Times New Roman"/>
                <a:cs typeface="Times New Roman" panose="02020603050405020304" pitchFamily="18" charset="0"/>
              </a:rPr>
              <a:t>было хорошего урожая зерна. Из- за того, что не было урожая людям не хватало еды. </a:t>
            </a:r>
            <a:r>
              <a:rPr lang="ru-RU" sz="1400" dirty="0" smtClean="0">
                <a:latin typeface="Times New Roman" panose="02020603050405020304" pitchFamily="18" charset="0"/>
                <a:ea typeface="Times New Roman"/>
                <a:cs typeface="Times New Roman" panose="02020603050405020304" pitchFamily="18" charset="0"/>
              </a:rPr>
              <a:t>Что производят </a:t>
            </a:r>
            <a:r>
              <a:rPr lang="ru-RU" sz="1400" dirty="0">
                <a:latin typeface="Times New Roman" panose="02020603050405020304" pitchFamily="18" charset="0"/>
                <a:ea typeface="Times New Roman"/>
                <a:cs typeface="Times New Roman" panose="02020603050405020304" pitchFamily="18" charset="0"/>
              </a:rPr>
              <a:t>из зерна? </a:t>
            </a:r>
            <a:endParaRPr lang="ru-RU" sz="1400" dirty="0"/>
          </a:p>
        </p:txBody>
      </p:sp>
    </p:spTree>
    <p:extLst>
      <p:ext uri="{BB962C8B-B14F-4D97-AF65-F5344CB8AC3E}">
        <p14:creationId xmlns:p14="http://schemas.microsoft.com/office/powerpoint/2010/main" val="28306160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7578" y="167424"/>
            <a:ext cx="11603865" cy="5937161"/>
          </a:xfrm>
          <a:prstGeom prst="rect">
            <a:avLst/>
          </a:prstGeom>
        </p:spPr>
      </p:pic>
      <p:sp>
        <p:nvSpPr>
          <p:cNvPr id="3" name="TextBox 2"/>
          <p:cNvSpPr txBox="1"/>
          <p:nvPr/>
        </p:nvSpPr>
        <p:spPr>
          <a:xfrm>
            <a:off x="695458" y="6027003"/>
            <a:ext cx="10953505" cy="830997"/>
          </a:xfrm>
          <a:prstGeom prst="rect">
            <a:avLst/>
          </a:prstGeom>
          <a:noFill/>
        </p:spPr>
        <p:txBody>
          <a:bodyPr wrap="square" rtlCol="0">
            <a:spAutoFit/>
          </a:bodyPr>
          <a:lstStyle/>
          <a:p>
            <a:r>
              <a:rPr lang="ru-RU" sz="1600" dirty="0" smtClean="0">
                <a:latin typeface="Times New Roman" panose="02020603050405020304" pitchFamily="18" charset="0"/>
                <a:cs typeface="Times New Roman" panose="02020603050405020304" pitchFamily="18" charset="0"/>
              </a:rPr>
              <a:t>Люди стали злые и голодные. Перестали доверять друг другу. Стали высказывать свое недовольство, но не было того, кто бы мог помочь народу. Началось на Руси время, которое назвали Смутой. Но услышал об этом царь Польского государства и решил захватить Москву. Послал свои войска. </a:t>
            </a:r>
            <a:endParaRPr lang="ru-RU"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9772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734096" y="-544848"/>
            <a:ext cx="10354615" cy="5911403"/>
          </a:xfrm>
          <a:prstGeom prst="rect">
            <a:avLst/>
          </a:prstGeom>
        </p:spPr>
      </p:pic>
      <p:sp>
        <p:nvSpPr>
          <p:cNvPr id="3" name="TextBox 2"/>
          <p:cNvSpPr txBox="1"/>
          <p:nvPr/>
        </p:nvSpPr>
        <p:spPr>
          <a:xfrm>
            <a:off x="244699" y="6001555"/>
            <a:ext cx="11706896" cy="1107996"/>
          </a:xfrm>
          <a:prstGeom prst="rect">
            <a:avLst/>
          </a:prstGeom>
          <a:noFill/>
        </p:spPr>
        <p:txBody>
          <a:bodyPr wrap="square" rtlCol="0">
            <a:spAutoFit/>
          </a:bodyPr>
          <a:lstStyle/>
          <a:p>
            <a:r>
              <a:rPr lang="ru-RU" sz="1200" dirty="0">
                <a:latin typeface="Times New Roman" panose="02020603050405020304" pitchFamily="18" charset="0"/>
                <a:cs typeface="Times New Roman" panose="02020603050405020304" pitchFamily="18" charset="0"/>
              </a:rPr>
              <a:t>Осенью в Нижнем Новгороде земский староста Кузьма Минин начал собирать войско для борьбы с врагами. </a:t>
            </a:r>
            <a:br>
              <a:rPr lang="ru-RU" sz="1200" dirty="0">
                <a:latin typeface="Times New Roman" panose="02020603050405020304" pitchFamily="18" charset="0"/>
                <a:cs typeface="Times New Roman" panose="02020603050405020304" pitchFamily="18" charset="0"/>
              </a:rPr>
            </a:br>
            <a:r>
              <a:rPr lang="ru-RU" sz="1200" dirty="0">
                <a:latin typeface="Times New Roman" panose="02020603050405020304" pitchFamily="18" charset="0"/>
                <a:cs typeface="Times New Roman" panose="02020603050405020304" pitchFamily="18" charset="0"/>
              </a:rPr>
              <a:t>- Друзья и братья! Русь святая гибнет! - говорил он. - Поможем, братья, родине святой! </a:t>
            </a:r>
            <a:br>
              <a:rPr lang="ru-RU" sz="1200" dirty="0">
                <a:latin typeface="Times New Roman" panose="02020603050405020304" pitchFamily="18" charset="0"/>
                <a:cs typeface="Times New Roman" panose="02020603050405020304" pitchFamily="18" charset="0"/>
              </a:rPr>
            </a:br>
            <a:r>
              <a:rPr lang="ru-RU" sz="1200" dirty="0" smtClean="0">
                <a:latin typeface="Times New Roman" panose="02020603050405020304" pitchFamily="18" charset="0"/>
                <a:cs typeface="Times New Roman" panose="02020603050405020304" pitchFamily="18" charset="0"/>
              </a:rPr>
              <a:t>Ополчением командовать позвали военачальника, известного </a:t>
            </a:r>
            <a:r>
              <a:rPr lang="ru-RU" sz="1200" dirty="0">
                <a:latin typeface="Times New Roman" panose="02020603050405020304" pitchFamily="18" charset="0"/>
                <a:cs typeface="Times New Roman" panose="02020603050405020304" pitchFamily="18" charset="0"/>
              </a:rPr>
              <a:t>своей храбростью и честностью князя Дмитрия Михайловича Пожарского. </a:t>
            </a:r>
            <a:r>
              <a:rPr lang="ru-RU" sz="1200" dirty="0" smtClean="0">
                <a:latin typeface="Times New Roman" panose="02020603050405020304" pitchFamily="18" charset="0"/>
                <a:cs typeface="Times New Roman" panose="02020603050405020304" pitchFamily="18" charset="0"/>
              </a:rPr>
              <a:t>Битва за Москву была ожесточенной и кровавой. С клятвой «Умрем за Русь святую!» храбро сражались ополченцы и победили. Эта славная победа сделала навсегда незабвенным для нас день 4 ноября. </a:t>
            </a:r>
            <a:r>
              <a:rPr lang="ru-RU" sz="1200" dirty="0">
                <a:latin typeface="Times New Roman" panose="02020603050405020304" pitchFamily="18" charset="0"/>
                <a:cs typeface="Times New Roman" panose="02020603050405020304" pitchFamily="18" charset="0"/>
              </a:rPr>
              <a:t/>
            </a:r>
            <a:br>
              <a:rPr lang="ru-RU" sz="1200" dirty="0">
                <a:latin typeface="Times New Roman" panose="02020603050405020304" pitchFamily="18" charset="0"/>
                <a:cs typeface="Times New Roman" panose="02020603050405020304" pitchFamily="18" charset="0"/>
              </a:rPr>
            </a:br>
            <a:endParaRPr lang="ru-RU" dirty="0"/>
          </a:p>
        </p:txBody>
      </p:sp>
    </p:spTree>
    <p:extLst>
      <p:ext uri="{BB962C8B-B14F-4D97-AF65-F5344CB8AC3E}">
        <p14:creationId xmlns:p14="http://schemas.microsoft.com/office/powerpoint/2010/main" val="28128452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6387" y="141668"/>
            <a:ext cx="8957388" cy="6555346"/>
          </a:xfrm>
          <a:prstGeom prst="rect">
            <a:avLst/>
          </a:prstGeom>
        </p:spPr>
      </p:pic>
      <p:sp>
        <p:nvSpPr>
          <p:cNvPr id="3" name="TextBox 2"/>
          <p:cNvSpPr txBox="1"/>
          <p:nvPr/>
        </p:nvSpPr>
        <p:spPr>
          <a:xfrm>
            <a:off x="9453092" y="1017430"/>
            <a:ext cx="2307298" cy="2308324"/>
          </a:xfrm>
          <a:prstGeom prst="rect">
            <a:avLst/>
          </a:prstGeom>
          <a:noFill/>
        </p:spPr>
        <p:txBody>
          <a:bodyPr wrap="none" rtlCol="0">
            <a:spAutoFit/>
          </a:bodyPr>
          <a:lstStyle/>
          <a:p>
            <a:r>
              <a:rPr lang="ru-RU" dirty="0" smtClean="0">
                <a:latin typeface="Times New Roman" panose="02020603050405020304" pitchFamily="18" charset="0"/>
                <a:cs typeface="Times New Roman" panose="02020603050405020304" pitchFamily="18" charset="0"/>
              </a:rPr>
              <a:t>Герои народного</a:t>
            </a:r>
          </a:p>
          <a:p>
            <a:r>
              <a:rPr lang="ru-RU" dirty="0" smtClean="0">
                <a:latin typeface="Times New Roman" panose="02020603050405020304" pitchFamily="18" charset="0"/>
                <a:cs typeface="Times New Roman" panose="02020603050405020304" pitchFamily="18" charset="0"/>
              </a:rPr>
              <a:t> ополчения</a:t>
            </a:r>
          </a:p>
          <a:p>
            <a:r>
              <a:rPr lang="ru-RU" dirty="0" smtClean="0">
                <a:solidFill>
                  <a:schemeClr val="bg2">
                    <a:lumMod val="75000"/>
                  </a:schemeClr>
                </a:solidFill>
                <a:latin typeface="Times New Roman" panose="02020603050405020304" pitchFamily="18" charset="0"/>
                <a:cs typeface="Times New Roman" panose="02020603050405020304" pitchFamily="18" charset="0"/>
              </a:rPr>
              <a:t>Кузьма Минин и </a:t>
            </a:r>
          </a:p>
          <a:p>
            <a:r>
              <a:rPr lang="ru-RU" dirty="0" smtClean="0">
                <a:solidFill>
                  <a:schemeClr val="bg2">
                    <a:lumMod val="75000"/>
                  </a:schemeClr>
                </a:solidFill>
                <a:latin typeface="Times New Roman" panose="02020603050405020304" pitchFamily="18" charset="0"/>
                <a:cs typeface="Times New Roman" panose="02020603050405020304" pitchFamily="18" charset="0"/>
              </a:rPr>
              <a:t>Дмитрий Пожарский,</a:t>
            </a:r>
          </a:p>
          <a:p>
            <a:r>
              <a:rPr lang="ru-RU" dirty="0" smtClean="0">
                <a:solidFill>
                  <a:schemeClr val="bg2">
                    <a:lumMod val="75000"/>
                  </a:schemeClr>
                </a:solidFill>
                <a:latin typeface="Times New Roman" panose="02020603050405020304" pitchFamily="18" charset="0"/>
                <a:cs typeface="Times New Roman" panose="02020603050405020304" pitchFamily="18" charset="0"/>
              </a:rPr>
              <a:t>навсегда вошли </a:t>
            </a:r>
          </a:p>
          <a:p>
            <a:r>
              <a:rPr lang="ru-RU" dirty="0" smtClean="0">
                <a:solidFill>
                  <a:srgbClr val="FF0000"/>
                </a:solidFill>
                <a:latin typeface="Times New Roman" panose="02020603050405020304" pitchFamily="18" charset="0"/>
                <a:cs typeface="Times New Roman" panose="02020603050405020304" pitchFamily="18" charset="0"/>
              </a:rPr>
              <a:t>в историю</a:t>
            </a:r>
          </a:p>
          <a:p>
            <a:r>
              <a:rPr lang="ru-RU" dirty="0" smtClean="0">
                <a:solidFill>
                  <a:srgbClr val="FF0000"/>
                </a:solidFill>
                <a:latin typeface="Times New Roman" panose="02020603050405020304" pitchFamily="18" charset="0"/>
                <a:cs typeface="Times New Roman" panose="02020603050405020304" pitchFamily="18" charset="0"/>
              </a:rPr>
              <a:t> государства</a:t>
            </a:r>
          </a:p>
          <a:p>
            <a:r>
              <a:rPr lang="ru-RU" dirty="0" smtClean="0">
                <a:solidFill>
                  <a:srgbClr val="FF0000"/>
                </a:solidFill>
                <a:latin typeface="Times New Roman" panose="02020603050405020304" pitchFamily="18" charset="0"/>
                <a:cs typeface="Times New Roman" panose="02020603050405020304" pitchFamily="18" charset="0"/>
              </a:rPr>
              <a:t> Российского.</a:t>
            </a:r>
            <a:endParaRPr lang="ru-RU"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4258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67426" y="206062"/>
            <a:ext cx="9912976" cy="6207617"/>
          </a:xfrm>
          <a:prstGeom prst="rect">
            <a:avLst/>
          </a:prstGeom>
        </p:spPr>
      </p:pic>
      <p:sp>
        <p:nvSpPr>
          <p:cNvPr id="4" name="TextBox 3"/>
          <p:cNvSpPr txBox="1"/>
          <p:nvPr/>
        </p:nvSpPr>
        <p:spPr>
          <a:xfrm>
            <a:off x="10225826" y="1120463"/>
            <a:ext cx="1828799" cy="2031325"/>
          </a:xfrm>
          <a:prstGeom prst="rect">
            <a:avLst/>
          </a:prstGeom>
          <a:noFill/>
        </p:spPr>
        <p:txBody>
          <a:bodyPr wrap="square" rtlCol="0">
            <a:spAutoFit/>
          </a:bodyPr>
          <a:lstStyle/>
          <a:p>
            <a:r>
              <a:rPr lang="ru-RU" dirty="0" smtClean="0">
                <a:latin typeface="Times New Roman" panose="02020603050405020304" pitchFamily="18" charset="0"/>
                <a:cs typeface="Times New Roman" panose="02020603050405020304" pitchFamily="18" charset="0"/>
              </a:rPr>
              <a:t>Народ русский</a:t>
            </a:r>
          </a:p>
          <a:p>
            <a:r>
              <a:rPr lang="ru-RU" dirty="0" smtClean="0">
                <a:latin typeface="Times New Roman" panose="02020603050405020304" pitchFamily="18" charset="0"/>
                <a:cs typeface="Times New Roman" panose="02020603050405020304" pitchFamily="18" charset="0"/>
              </a:rPr>
              <a:t> поставил </a:t>
            </a:r>
            <a:r>
              <a:rPr lang="ru-RU" dirty="0" smtClean="0">
                <a:solidFill>
                  <a:schemeClr val="bg2">
                    <a:lumMod val="75000"/>
                  </a:schemeClr>
                </a:solidFill>
                <a:latin typeface="Times New Roman" panose="02020603050405020304" pitchFamily="18" charset="0"/>
                <a:cs typeface="Times New Roman" panose="02020603050405020304" pitchFamily="18" charset="0"/>
              </a:rPr>
              <a:t>героям </a:t>
            </a:r>
          </a:p>
          <a:p>
            <a:r>
              <a:rPr lang="ru-RU" dirty="0" smtClean="0">
                <a:solidFill>
                  <a:schemeClr val="bg2">
                    <a:lumMod val="75000"/>
                  </a:schemeClr>
                </a:solidFill>
                <a:latin typeface="Times New Roman" panose="02020603050405020304" pitchFamily="18" charset="0"/>
                <a:cs typeface="Times New Roman" panose="02020603050405020304" pitchFamily="18" charset="0"/>
              </a:rPr>
              <a:t>Памятник на </a:t>
            </a:r>
          </a:p>
          <a:p>
            <a:r>
              <a:rPr lang="ru-RU" dirty="0" smtClean="0">
                <a:solidFill>
                  <a:schemeClr val="bg2">
                    <a:lumMod val="75000"/>
                  </a:schemeClr>
                </a:solidFill>
                <a:latin typeface="Times New Roman" panose="02020603050405020304" pitchFamily="18" charset="0"/>
                <a:cs typeface="Times New Roman" panose="02020603050405020304" pitchFamily="18" charset="0"/>
              </a:rPr>
              <a:t>Красной </a:t>
            </a:r>
            <a:r>
              <a:rPr lang="ru-RU" dirty="0" smtClean="0">
                <a:solidFill>
                  <a:srgbClr val="FF0000"/>
                </a:solidFill>
                <a:latin typeface="Times New Roman" panose="02020603050405020304" pitchFamily="18" charset="0"/>
                <a:cs typeface="Times New Roman" panose="02020603050405020304" pitchFamily="18" charset="0"/>
              </a:rPr>
              <a:t>площади</a:t>
            </a:r>
          </a:p>
          <a:p>
            <a:r>
              <a:rPr lang="ru-RU" dirty="0" smtClean="0">
                <a:solidFill>
                  <a:srgbClr val="FF0000"/>
                </a:solidFill>
                <a:latin typeface="Times New Roman" panose="02020603050405020304" pitchFamily="18" charset="0"/>
                <a:cs typeface="Times New Roman" panose="02020603050405020304" pitchFamily="18" charset="0"/>
              </a:rPr>
              <a:t>В Москве.  </a:t>
            </a:r>
            <a:endParaRPr lang="ru-RU"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5060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80999" y="85725"/>
            <a:ext cx="11467563" cy="5902951"/>
          </a:xfrm>
          <a:prstGeom prst="rect">
            <a:avLst/>
          </a:prstGeom>
        </p:spPr>
      </p:pic>
      <p:sp>
        <p:nvSpPr>
          <p:cNvPr id="7" name="TextBox 6"/>
          <p:cNvSpPr txBox="1"/>
          <p:nvPr/>
        </p:nvSpPr>
        <p:spPr>
          <a:xfrm>
            <a:off x="804000" y="6130344"/>
            <a:ext cx="10493898" cy="523220"/>
          </a:xfrm>
          <a:prstGeom prst="rect">
            <a:avLst/>
          </a:prstGeom>
          <a:noFill/>
        </p:spPr>
        <p:txBody>
          <a:bodyPr wrap="none" rtlCol="0">
            <a:spAutoFit/>
          </a:bodyPr>
          <a:lstStyle/>
          <a:p>
            <a:r>
              <a:rPr lang="ru-RU" sz="1400" dirty="0" smtClean="0">
                <a:latin typeface="Times New Roman" panose="02020603050405020304" pitchFamily="18" charset="0"/>
                <a:cs typeface="Times New Roman" panose="02020603050405020304" pitchFamily="18" charset="0"/>
              </a:rPr>
              <a:t>Посмотрите на карту России. Участки на ней обозначены разными цветами. Это разные национальности, проживающие рядом с нами.</a:t>
            </a:r>
          </a:p>
          <a:p>
            <a:r>
              <a:rPr lang="ru-RU" sz="1400" dirty="0" smtClean="0">
                <a:latin typeface="Times New Roman" panose="02020603050405020304" pitchFamily="18" charset="0"/>
                <a:cs typeface="Times New Roman" panose="02020603050405020304" pitchFamily="18" charset="0"/>
              </a:rPr>
              <a:t>Какие национальности знаете вы? </a:t>
            </a:r>
            <a:endParaRPr lang="ru-RU"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8694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08001" y="231820"/>
            <a:ext cx="5180504" cy="6478073"/>
          </a:xfrm>
          <a:prstGeom prst="rect">
            <a:avLst/>
          </a:prstGeom>
        </p:spPr>
      </p:pic>
      <p:sp>
        <p:nvSpPr>
          <p:cNvPr id="3" name="Прямоугольник 2"/>
          <p:cNvSpPr/>
          <p:nvPr/>
        </p:nvSpPr>
        <p:spPr>
          <a:xfrm>
            <a:off x="5907109" y="1344392"/>
            <a:ext cx="6096000" cy="2308324"/>
          </a:xfrm>
          <a:prstGeom prst="rect">
            <a:avLst/>
          </a:prstGeom>
        </p:spPr>
        <p:txBody>
          <a:bodyPr>
            <a:spAutoFit/>
          </a:bodyPr>
          <a:lstStyle/>
          <a:p>
            <a:r>
              <a:rPr lang="ru-RU" dirty="0" smtClean="0">
                <a:latin typeface="Times New Roman" panose="02020603050405020304" pitchFamily="18" charset="0"/>
                <a:cs typeface="Times New Roman" panose="02020603050405020304" pitchFamily="18" charset="0"/>
              </a:rPr>
              <a:t>-Кто </a:t>
            </a:r>
            <a:r>
              <a:rPr lang="ru-RU" dirty="0">
                <a:latin typeface="Times New Roman" panose="02020603050405020304" pitchFamily="18" charset="0"/>
                <a:cs typeface="Times New Roman" panose="02020603050405020304" pitchFamily="18" charset="0"/>
              </a:rPr>
              <a:t>является </a:t>
            </a:r>
            <a:r>
              <a:rPr lang="ru-RU" dirty="0" smtClean="0">
                <a:latin typeface="Times New Roman" panose="02020603050405020304" pitchFamily="18" charset="0"/>
                <a:cs typeface="Times New Roman" panose="02020603050405020304" pitchFamily="18" charset="0"/>
              </a:rPr>
              <a:t>руководителем, </a:t>
            </a:r>
            <a:r>
              <a:rPr lang="ru-RU" dirty="0">
                <a:latin typeface="Times New Roman" panose="02020603050405020304" pitchFamily="18" charset="0"/>
                <a:cs typeface="Times New Roman" panose="02020603050405020304" pitchFamily="18" charset="0"/>
              </a:rPr>
              <a:t>поддерживающим </a:t>
            </a:r>
            <a:endParaRPr lang="ru-RU" dirty="0" smtClean="0">
              <a:latin typeface="Times New Roman" panose="02020603050405020304" pitchFamily="18" charset="0"/>
              <a:cs typeface="Times New Roman" panose="02020603050405020304" pitchFamily="18" charset="0"/>
            </a:endParaRPr>
          </a:p>
          <a:p>
            <a:r>
              <a:rPr lang="ru-RU" dirty="0" smtClean="0">
                <a:latin typeface="Times New Roman" panose="02020603050405020304" pitchFamily="18" charset="0"/>
                <a:cs typeface="Times New Roman" panose="02020603050405020304" pitchFamily="18" charset="0"/>
              </a:rPr>
              <a:t>порядок </a:t>
            </a:r>
            <a:r>
              <a:rPr lang="ru-RU" dirty="0">
                <a:latin typeface="Times New Roman" panose="02020603050405020304" pitchFamily="18" charset="0"/>
                <a:cs typeface="Times New Roman" panose="02020603050405020304" pitchFamily="18" charset="0"/>
              </a:rPr>
              <a:t>в стране</a:t>
            </a:r>
            <a:r>
              <a:rPr lang="ru-RU" dirty="0" smtClean="0">
                <a:latin typeface="Times New Roman" panose="02020603050405020304" pitchFamily="18" charset="0"/>
                <a:cs typeface="Times New Roman" panose="02020603050405020304" pitchFamily="18" charset="0"/>
              </a:rPr>
              <a:t>?</a:t>
            </a:r>
          </a:p>
          <a:p>
            <a:r>
              <a:rPr lang="ru-RU" dirty="0" smtClean="0">
                <a:latin typeface="Times New Roman" panose="02020603050405020304" pitchFamily="18" charset="0"/>
                <a:cs typeface="Times New Roman" panose="02020603050405020304" pitchFamily="18" charset="0"/>
              </a:rPr>
              <a:t>-</a:t>
            </a:r>
            <a:r>
              <a:rPr lang="ru-RU" dirty="0" smtClean="0">
                <a:solidFill>
                  <a:srgbClr val="0070C0"/>
                </a:solidFill>
                <a:latin typeface="Times New Roman" panose="02020603050405020304" pitchFamily="18" charset="0"/>
                <a:cs typeface="Times New Roman" panose="02020603050405020304" pitchFamily="18" charset="0"/>
              </a:rPr>
              <a:t>Кто является президентом Российской Федерации?</a:t>
            </a:r>
            <a:r>
              <a:rPr lang="ru-RU" dirty="0">
                <a:solidFill>
                  <a:srgbClr val="0070C0"/>
                </a:solidFill>
                <a:latin typeface="Times New Roman" panose="02020603050405020304" pitchFamily="18" charset="0"/>
                <a:cs typeface="Times New Roman" panose="02020603050405020304" pitchFamily="18" charset="0"/>
              </a:rPr>
              <a:t/>
            </a:r>
            <a:br>
              <a:rPr lang="ru-RU" dirty="0">
                <a:solidFill>
                  <a:srgbClr val="0070C0"/>
                </a:solidFill>
                <a:latin typeface="Times New Roman" panose="02020603050405020304" pitchFamily="18" charset="0"/>
                <a:cs typeface="Times New Roman" panose="02020603050405020304" pitchFamily="18" charset="0"/>
              </a:rPr>
            </a:br>
            <a:r>
              <a:rPr lang="ru-RU" dirty="0">
                <a:solidFill>
                  <a:srgbClr val="0070C0"/>
                </a:solidFill>
                <a:latin typeface="Times New Roman" panose="02020603050405020304" pitchFamily="18" charset="0"/>
                <a:cs typeface="Times New Roman" panose="02020603050405020304" pitchFamily="18" charset="0"/>
              </a:rPr>
              <a:t>- Кто выбирает президента? </a:t>
            </a:r>
            <a:br>
              <a:rPr lang="ru-RU" dirty="0">
                <a:solidFill>
                  <a:srgbClr val="0070C0"/>
                </a:solidFill>
                <a:latin typeface="Times New Roman" panose="02020603050405020304" pitchFamily="18" charset="0"/>
                <a:cs typeface="Times New Roman" panose="02020603050405020304" pitchFamily="18" charset="0"/>
              </a:rPr>
            </a:br>
            <a:r>
              <a:rPr lang="ru-RU" dirty="0">
                <a:solidFill>
                  <a:srgbClr val="0070C0"/>
                </a:solidFill>
                <a:latin typeface="Times New Roman" panose="02020603050405020304" pitchFamily="18" charset="0"/>
                <a:cs typeface="Times New Roman" panose="02020603050405020304" pitchFamily="18" charset="0"/>
              </a:rPr>
              <a:t>В каждом городе нашей страны проходят торжественные </a:t>
            </a:r>
            <a:r>
              <a:rPr lang="ru-RU" dirty="0">
                <a:solidFill>
                  <a:srgbClr val="FF0000"/>
                </a:solidFill>
                <a:latin typeface="Times New Roman" panose="02020603050405020304" pitchFamily="18" charset="0"/>
                <a:cs typeface="Times New Roman" panose="02020603050405020304" pitchFamily="18" charset="0"/>
              </a:rPr>
              <a:t>мероприятия, приуроченные к празднованию Дня народного </a:t>
            </a:r>
            <a:r>
              <a:rPr lang="ru-RU" dirty="0" smtClean="0">
                <a:solidFill>
                  <a:srgbClr val="FF0000"/>
                </a:solidFill>
                <a:latin typeface="Times New Roman" panose="02020603050405020304" pitchFamily="18" charset="0"/>
                <a:cs typeface="Times New Roman" panose="02020603050405020304" pitchFamily="18" charset="0"/>
              </a:rPr>
              <a:t>единства, где поздравляет </a:t>
            </a:r>
            <a:r>
              <a:rPr lang="ru-RU" dirty="0">
                <a:solidFill>
                  <a:srgbClr val="FF0000"/>
                </a:solidFill>
                <a:latin typeface="Times New Roman" panose="02020603050405020304" pitchFamily="18" charset="0"/>
                <a:cs typeface="Times New Roman" panose="02020603050405020304" pitchFamily="18" charset="0"/>
              </a:rPr>
              <a:t>всех людей Президент </a:t>
            </a:r>
            <a:r>
              <a:rPr lang="ru-RU" dirty="0" smtClean="0">
                <a:solidFill>
                  <a:srgbClr val="FF0000"/>
                </a:solidFill>
                <a:latin typeface="Times New Roman" panose="02020603050405020304" pitchFamily="18" charset="0"/>
                <a:cs typeface="Times New Roman" panose="02020603050405020304" pitchFamily="18" charset="0"/>
              </a:rPr>
              <a:t>страны.</a:t>
            </a:r>
            <a:endParaRPr lang="ru-RU" dirty="0"/>
          </a:p>
        </p:txBody>
      </p:sp>
    </p:spTree>
    <p:extLst>
      <p:ext uri="{BB962C8B-B14F-4D97-AF65-F5344CB8AC3E}">
        <p14:creationId xmlns:p14="http://schemas.microsoft.com/office/powerpoint/2010/main" val="434999047"/>
      </p:ext>
    </p:extLst>
  </p:cSld>
  <p:clrMapOvr>
    <a:masterClrMapping/>
  </p:clrMapOvr>
</p:sld>
</file>

<file path=ppt/theme/theme1.xml><?xml version="1.0" encoding="utf-8"?>
<a:theme xmlns:a="http://schemas.openxmlformats.org/drawingml/2006/main" name="Сектор">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111</TotalTime>
  <Words>314</Words>
  <Application>Microsoft Office PowerPoint</Application>
  <PresentationFormat>Широкоэкранный</PresentationFormat>
  <Paragraphs>45</Paragraphs>
  <Slides>13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13</vt:i4>
      </vt:variant>
    </vt:vector>
  </HeadingPairs>
  <TitlesOfParts>
    <vt:vector size="18" baseType="lpstr">
      <vt:lpstr>Calibri</vt:lpstr>
      <vt:lpstr>Century Gothic</vt:lpstr>
      <vt:lpstr>Times New Roman</vt:lpstr>
      <vt:lpstr>Wingdings 3</vt:lpstr>
      <vt:lpstr>Сектор</vt:lpstr>
      <vt:lpstr>Муниципальное автономное общеобразовательное учреждение  средняя общеобразовательная школа №2                                                  пгт Серышево структурное подразделение детский сад №3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Муниципальное автономное общеобразовательное учреждение  средняя общеобразовательная школа №2                                                  пгт Серышево структурное подразделение детский сад №3</dc:title>
  <dc:creator>Алексей</dc:creator>
  <cp:lastModifiedBy>Пользователь</cp:lastModifiedBy>
  <cp:revision>15</cp:revision>
  <dcterms:created xsi:type="dcterms:W3CDTF">2020-11-05T06:11:28Z</dcterms:created>
  <dcterms:modified xsi:type="dcterms:W3CDTF">2020-11-12T12:55:33Z</dcterms:modified>
</cp:coreProperties>
</file>